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  <p:sldMasterId id="2147483692" r:id="rId3"/>
  </p:sldMasterIdLst>
  <p:notesMasterIdLst>
    <p:notesMasterId r:id="rId66"/>
  </p:notesMasterIdLst>
  <p:handoutMasterIdLst>
    <p:handoutMasterId r:id="rId67"/>
  </p:handoutMasterIdLst>
  <p:sldIdLst>
    <p:sldId id="259" r:id="rId4"/>
    <p:sldId id="439" r:id="rId5"/>
    <p:sldId id="260" r:id="rId6"/>
    <p:sldId id="472" r:id="rId7"/>
    <p:sldId id="423" r:id="rId8"/>
    <p:sldId id="424" r:id="rId9"/>
    <p:sldId id="425" r:id="rId10"/>
    <p:sldId id="474" r:id="rId11"/>
    <p:sldId id="475" r:id="rId12"/>
    <p:sldId id="476" r:id="rId13"/>
    <p:sldId id="477" r:id="rId14"/>
    <p:sldId id="478" r:id="rId15"/>
    <p:sldId id="433" r:id="rId16"/>
    <p:sldId id="483" r:id="rId17"/>
    <p:sldId id="482" r:id="rId18"/>
    <p:sldId id="481" r:id="rId19"/>
    <p:sldId id="480" r:id="rId20"/>
    <p:sldId id="479" r:id="rId21"/>
    <p:sldId id="440" r:id="rId22"/>
    <p:sldId id="471" r:id="rId23"/>
    <p:sldId id="484" r:id="rId24"/>
    <p:sldId id="485" r:id="rId25"/>
    <p:sldId id="486" r:id="rId26"/>
    <p:sldId id="487" r:id="rId27"/>
    <p:sldId id="488" r:id="rId28"/>
    <p:sldId id="489" r:id="rId29"/>
    <p:sldId id="300" r:id="rId30"/>
    <p:sldId id="273" r:id="rId31"/>
    <p:sldId id="314" r:id="rId32"/>
    <p:sldId id="434" r:id="rId33"/>
    <p:sldId id="436" r:id="rId34"/>
    <p:sldId id="463" r:id="rId35"/>
    <p:sldId id="437" r:id="rId36"/>
    <p:sldId id="438" r:id="rId37"/>
    <p:sldId id="416" r:id="rId38"/>
    <p:sldId id="466" r:id="rId39"/>
    <p:sldId id="467" r:id="rId40"/>
    <p:sldId id="468" r:id="rId41"/>
    <p:sldId id="469" r:id="rId42"/>
    <p:sldId id="464" r:id="rId43"/>
    <p:sldId id="441" r:id="rId44"/>
    <p:sldId id="443" r:id="rId45"/>
    <p:sldId id="445" r:id="rId46"/>
    <p:sldId id="446" r:id="rId47"/>
    <p:sldId id="447" r:id="rId48"/>
    <p:sldId id="444" r:id="rId49"/>
    <p:sldId id="465" r:id="rId50"/>
    <p:sldId id="442" r:id="rId51"/>
    <p:sldId id="448" r:id="rId52"/>
    <p:sldId id="449" r:id="rId53"/>
    <p:sldId id="450" r:id="rId54"/>
    <p:sldId id="457" r:id="rId55"/>
    <p:sldId id="451" r:id="rId56"/>
    <p:sldId id="452" r:id="rId57"/>
    <p:sldId id="453" r:id="rId58"/>
    <p:sldId id="454" r:id="rId59"/>
    <p:sldId id="455" r:id="rId60"/>
    <p:sldId id="456" r:id="rId61"/>
    <p:sldId id="458" r:id="rId62"/>
    <p:sldId id="459" r:id="rId63"/>
    <p:sldId id="470" r:id="rId64"/>
    <p:sldId id="30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A56"/>
    <a:srgbClr val="007CBC"/>
    <a:srgbClr val="1D8900"/>
    <a:srgbClr val="DF3312"/>
    <a:srgbClr val="FAFAFA"/>
    <a:srgbClr val="5A6B86"/>
    <a:srgbClr val="1E8900"/>
    <a:srgbClr val="F1623E"/>
    <a:srgbClr val="CD2264"/>
    <a:srgbClr val="D866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0"/>
    <p:restoredTop sz="94242"/>
  </p:normalViewPr>
  <p:slideViewPr>
    <p:cSldViewPr snapToGrid="0" snapToObjects="1">
      <p:cViewPr varScale="1">
        <p:scale>
          <a:sx n="116" d="100"/>
          <a:sy n="116" d="100"/>
        </p:scale>
        <p:origin x="680" y="192"/>
      </p:cViewPr>
      <p:guideLst>
        <p:guide pos="2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9945AD-C4E7-8D4E-B52E-03FA066211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77B07-F9D1-AA40-BBCF-775E74D42B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7721D-1176-A640-AC48-B82F78C92D56}" type="datetimeFigureOut">
              <a:rPr lang="en-US" smtClean="0"/>
              <a:t>7/25/19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529E1-8FBF-B44D-9125-5A6D2BEFA6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4B474-30DF-AA46-8E95-0F42A45520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BAB59-14AE-9844-B034-10FDF6484A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965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4A089-FB25-6D46-9D21-F0F04A18BCA8}" type="datetimeFigureOut">
              <a:rPr lang="en-US" smtClean="0"/>
              <a:t>7/25/19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304BD-78E5-F743-9CDB-4BAC0F2E5A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607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304BD-78E5-F743-9CDB-4BAC0F2E5AB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86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3C3A-331B-3F4A-823D-66E06957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C4E38-C2CC-3746-B1C9-86ED8D5CF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363CEC6-9D78-AE4D-A0B1-294C8995DD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41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-BG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41E84-44DC-F244-8DE9-EFC57271A029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FFFFF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6108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C8511B"/>
              </a:gs>
              <a:gs pos="100000">
                <a:srgbClr val="FF9900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5917A5-13BF-2543-A3CF-07A7873AD657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2222B2-A7C9-134B-8B79-DF3311459D77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610D02-2436-1D46-8F6F-12FB5EC7B441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6930B-F437-A94B-8770-6E0CCC9259D0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0DE1A6-096F-5E42-A32D-7533E66DBEAA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0B3F9F-D051-9D4C-A9BF-5D714CE4AEB5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121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A2198C-90CA-F14F-9DF5-4C68D566BE2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C8511B"/>
              </a:gs>
              <a:gs pos="100000">
                <a:srgbClr val="FF9900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42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ance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A2198C-90CA-F14F-9DF5-4C68D566BE2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C8511B"/>
              </a:gs>
              <a:gs pos="100000">
                <a:srgbClr val="FF9900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3719938" y="1570864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6CA6F2-EB70-F046-8E4D-B08748BA6259}"/>
              </a:ext>
            </a:extLst>
          </p:cNvPr>
          <p:cNvCxnSpPr>
            <a:cxnSpLocks/>
          </p:cNvCxnSpPr>
          <p:nvPr userDrawn="1"/>
        </p:nvCxnSpPr>
        <p:spPr>
          <a:xfrm>
            <a:off x="3553904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D37447-F18C-7C48-9E5C-12A0A2B59677}"/>
              </a:ext>
            </a:extLst>
          </p:cNvPr>
          <p:cNvCxnSpPr>
            <a:cxnSpLocks/>
          </p:cNvCxnSpPr>
          <p:nvPr userDrawn="1"/>
        </p:nvCxnSpPr>
        <p:spPr>
          <a:xfrm>
            <a:off x="507161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944106-7943-B245-B31B-579310091ABB}"/>
              </a:ext>
            </a:extLst>
          </p:cNvPr>
          <p:cNvSpPr txBox="1"/>
          <p:nvPr userDrawn="1"/>
        </p:nvSpPr>
        <p:spPr>
          <a:xfrm>
            <a:off x="3719938" y="2918897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2497781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D0816"/>
              </a:gs>
              <a:gs pos="100000">
                <a:srgbClr val="FF5252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DA4FB6-5ABF-264A-A888-543571D9C369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C949272-2F41-EF42-BEA3-E6615F89F2E1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C151C8-0228-5F47-810C-8989C6332456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2B4ED6E-714A-1A47-9254-0C6A329670B9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70DBC0-0DF3-944E-AB85-E2B61871D669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19B3D8-E1DF-864A-9012-4A8D401A92F6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805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B596362-8FAB-4341-BFF6-961ECC354982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D0816"/>
              </a:gs>
              <a:gs pos="100000">
                <a:srgbClr val="FF5252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985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055F4E"/>
              </a:gs>
              <a:gs pos="100000">
                <a:srgbClr val="56C0A7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4BD99F-938B-FE45-AB79-D0B3D4B2522B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78D7BC-1516-F749-B1A3-BD2EB867A03B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A0E1B7-9C53-B948-84B0-85CD118C8548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52F161E-6462-214F-B7CB-EF0726F3888E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02121D-92C3-3440-91D2-29B2A2C89EFF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E32EFE-4ED7-2741-AFAD-25F3C01EA3DF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310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0719C-3338-7640-9A54-16E797FE260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055F4E"/>
              </a:gs>
              <a:gs pos="100000">
                <a:srgbClr val="56C0A7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771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0084D"/>
              </a:gs>
              <a:gs pos="100000">
                <a:srgbClr val="FF4F8B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73B762-4498-CE4F-9952-A2801A8EA424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9E1AB3-4B72-CA4B-BA54-CA6EB737021D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B050C3-3C3E-4142-B4BB-6C54117A4EF1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FACD58-C696-364B-8E49-0A2451F7C764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D1FE5B-A07D-CF4D-A5B1-277BCB56743D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079027-474F-D143-82EE-7F7AFEC4B9B7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366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34D6E76-E580-564F-96D3-7B2B984B31A9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0084D"/>
              </a:gs>
              <a:gs pos="100000">
                <a:srgbClr val="FF4F8B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68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-only_Light-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711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2E27AD"/>
              </a:gs>
              <a:gs pos="100000">
                <a:srgbClr val="527F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2DA7A2-FBDD-9545-9F45-CEDD95CE3CC0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B51314-3277-D944-AE11-8BF935B526BD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592101-DC26-C744-82AE-C2CD194801C5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265181-0522-764E-BF2A-4B1DC12C5D86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5F6CEE-EB14-2244-82C9-5CD17E3A6EAD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021B88-E2F8-9441-8C05-44F956E73601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104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096A9F1-71D3-C347-AE6E-48B6DDB0F7F6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2E27AD"/>
              </a:gs>
              <a:gs pos="100000">
                <a:srgbClr val="527F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500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B660F"/>
              </a:gs>
              <a:gs pos="100000">
                <a:srgbClr val="6CAE3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1AF929-3620-1A44-BF9B-45438235DA50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0EF8B9-029F-EB46-9D5B-F42EBCE56135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A0EE0C-4E0F-B04E-99F4-6E759F862440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8FF7E5-153A-FF48-A7F9-7C309F060326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371A21-D1A0-0D41-B054-DDF4B2F889EC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7AAD2B-0DFB-8549-9D47-DB576992D9D8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4842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940971-1265-1646-8567-C1B30B681834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B660F"/>
              </a:gs>
              <a:gs pos="100000">
                <a:srgbClr val="6CAE3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42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89"/>
            <a:ext cx="12192000" cy="247553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IOT 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940971-1265-1646-8567-C1B30B681834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B660F"/>
              </a:gs>
              <a:gs pos="100000">
                <a:srgbClr val="6CAE3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D368D7-6940-2C44-A303-50927A80C75F}"/>
              </a:ext>
            </a:extLst>
          </p:cNvPr>
          <p:cNvSpPr txBox="1"/>
          <p:nvPr userDrawn="1"/>
        </p:nvSpPr>
        <p:spPr>
          <a:xfrm>
            <a:off x="202294" y="378835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IOT THINGS</a:t>
            </a:r>
          </a:p>
        </p:txBody>
      </p:sp>
    </p:spTree>
    <p:extLst>
      <p:ext uri="{BB962C8B-B14F-4D97-AF65-F5344CB8AC3E}">
        <p14:creationId xmlns:p14="http://schemas.microsoft.com/office/powerpoint/2010/main" val="7258124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4D27A8"/>
              </a:gs>
              <a:gs pos="100000">
                <a:srgbClr val="A166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9078F-F63B-B84D-AC73-B48AD66AC658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025802-9C6E-B247-A077-41860BA210B8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0947BE-C49E-DC49-97BE-B1A75B545188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B2002F6-D247-5946-8ACA-DF0DAD7A6E70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2774E3-253F-294E-9752-F80A4C389923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723C0C-D4D0-0C41-ADE6-D172AC876B57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3951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C8F0117-A5A6-5D45-A5CE-3C36B3344D1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4D27A8"/>
              </a:gs>
              <a:gs pos="100000">
                <a:srgbClr val="A166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8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3D4D65"/>
              </a:gs>
              <a:gs pos="100000">
                <a:srgbClr val="8FA7C4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036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8D108A-944C-C749-AB72-B5CD31775E0E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3D4D65"/>
              </a:gs>
              <a:gs pos="100000">
                <a:srgbClr val="8FA7C4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C9D968-33F3-C040-8BD6-77431C9594E3}"/>
              </a:ext>
            </a:extLst>
          </p:cNvPr>
          <p:cNvSpPr/>
          <p:nvPr userDrawn="1"/>
        </p:nvSpPr>
        <p:spPr>
          <a:xfrm>
            <a:off x="1" y="1050089"/>
            <a:ext cx="12192000" cy="501432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61CFA-3FCE-994F-BF4C-4DFFE2C5B66B}"/>
              </a:ext>
            </a:extLst>
          </p:cNvPr>
          <p:cNvSpPr txBox="1"/>
          <p:nvPr userDrawn="1"/>
        </p:nvSpPr>
        <p:spPr>
          <a:xfrm>
            <a:off x="202294" y="1470762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42C842-2991-5A42-91DF-5A7F86F22433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6640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41B23"/>
              </a:gs>
              <a:gs pos="100000">
                <a:srgbClr val="5A636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08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-header">
    <p:bg>
      <p:bgPr>
        <a:blipFill dpi="0" rotWithShape="1">
          <a:blip r:embed="rId2" cstate="hqprint">
            <a:alphaModFix amt="5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A5CBEA-95EF-FE40-AAA0-8F2665E720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999111" y="0"/>
            <a:ext cx="20192152" cy="7211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1B2771-227D-7142-A871-69FBD9C41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B11D6-E3E6-2A43-8E6D-9EC438E46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97CAC57-21B3-E54E-99D4-7D5EC3379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77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6FAAB8-4302-7E4E-9986-CA0860066F72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41B23"/>
              </a:gs>
              <a:gs pos="100000">
                <a:srgbClr val="5A636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452E1E-41CC-5A4E-BDCF-023BA0BD7461}"/>
              </a:ext>
            </a:extLst>
          </p:cNvPr>
          <p:cNvSpPr/>
          <p:nvPr userDrawn="1"/>
        </p:nvSpPr>
        <p:spPr>
          <a:xfrm>
            <a:off x="1" y="1050090"/>
            <a:ext cx="12192000" cy="13254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9B7B4-1455-E741-8934-8EED75D58D98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GENERAL PRODUCTS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7F1DE7-B0BA-C248-8C7B-DFA11D10A235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9F1EFC-8C12-C543-A374-664525507050}"/>
              </a:ext>
            </a:extLst>
          </p:cNvPr>
          <p:cNvSpPr txBox="1"/>
          <p:nvPr userDrawn="1"/>
        </p:nvSpPr>
        <p:spPr>
          <a:xfrm>
            <a:off x="202294" y="2724527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5979470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quid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6FAAB8-4302-7E4E-9986-CA0860066F72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41B23"/>
              </a:gs>
              <a:gs pos="100000">
                <a:srgbClr val="5A636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73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-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2200-14F4-F541-9B55-3B076E85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017BA-14E8-F946-B36F-6E39E9342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093787"/>
            <a:ext cx="5753100" cy="50831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A49A9-5000-FA4E-A502-65621B590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3787"/>
            <a:ext cx="5791200" cy="50831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EF53733-C8FC-034A-9C77-3D47A4C6D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70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-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DC9893E-A6E1-4A48-B35E-4A9DB4DCAB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EB6FE43-E832-914E-BF63-E0362E17C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537401"/>
            <a:ext cx="11696700" cy="1299990"/>
          </a:xfrm>
        </p:spPr>
        <p:txBody>
          <a:bodyPr anchor="b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A05A88-C388-144D-9EA6-1C9DE1E1C17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66700" y="1925142"/>
            <a:ext cx="11696699" cy="3918446"/>
          </a:xfrm>
        </p:spPr>
        <p:txBody>
          <a:bodyPr anchor="t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830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ub-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20675"/>
            <a:ext cx="11696700" cy="593725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87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Light-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5BA94-B578-5D41-B485-160BD75BC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950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CCB7-4CE9-9546-B323-A083F7AC6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" y="1951038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1569F-9D7F-8144-93C2-2CD6628B34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4430713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29209A4-3D08-3B4C-8D4D-669D7F80D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51555-BA95-2A4D-A834-CE772273A3B5}"/>
              </a:ext>
            </a:extLst>
          </p:cNvPr>
          <p:cNvSpPr txBox="1"/>
          <p:nvPr userDrawn="1"/>
        </p:nvSpPr>
        <p:spPr>
          <a:xfrm>
            <a:off x="386366" y="66068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1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-only_Dark-BG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2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81820-DA45-EC42-9130-C304D278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DBD1-D699-D743-8753-E66FBA6C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130300"/>
            <a:ext cx="11696700" cy="504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079D3-638C-D340-A6D4-8AAF3166E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DC5F64-97F6-3C41-AEB3-0D8DA752FE6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942" y="6345238"/>
            <a:ext cx="585391" cy="3480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991AAC-FB69-6248-8D75-CEB578BF2ED8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B6BAB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2019, Amazon Web Services, Inc.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063D4-96AA-1F4B-9E50-C237314CE4BD}"/>
              </a:ext>
            </a:extLst>
          </p:cNvPr>
          <p:cNvPicPr>
            <a:picLocks/>
          </p:cNvPicPr>
          <p:nvPr userDrawn="1"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8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1" r:id="rId3"/>
    <p:sldLayoutId id="2147483652" r:id="rId4"/>
    <p:sldLayoutId id="2147483653" r:id="rId5"/>
    <p:sldLayoutId id="2147483662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81820-DA45-EC42-9130-C304D278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20675"/>
            <a:ext cx="11696700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DBD1-D699-D743-8753-E66FBA6C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130300"/>
            <a:ext cx="11696700" cy="504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079D3-638C-D340-A6D4-8AAF3166E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F29361-9F3B-3A41-963A-6A499FBB10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0942" y="6345238"/>
            <a:ext cx="584385" cy="3474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7DF675-E89B-194E-B8E1-DB50A06223CF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B6BAB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111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73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81820-DA45-EC42-9130-C304D278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DBD1-D699-D743-8753-E66FBA6C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130300"/>
            <a:ext cx="11696700" cy="504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079D3-638C-D340-A6D4-8AAF3166E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DC5F64-97F6-3C41-AEB3-0D8DA752FE6B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0942" y="6345238"/>
            <a:ext cx="585391" cy="3480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991AAC-FB69-6248-8D75-CEB578BF2ED8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B6BAB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5275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93" r:id="rId3"/>
    <p:sldLayoutId id="2147483675" r:id="rId4"/>
    <p:sldLayoutId id="2147483684" r:id="rId5"/>
    <p:sldLayoutId id="2147483676" r:id="rId6"/>
    <p:sldLayoutId id="2147483685" r:id="rId7"/>
    <p:sldLayoutId id="2147483677" r:id="rId8"/>
    <p:sldLayoutId id="2147483686" r:id="rId9"/>
    <p:sldLayoutId id="2147483678" r:id="rId10"/>
    <p:sldLayoutId id="2147483689" r:id="rId11"/>
    <p:sldLayoutId id="2147483680" r:id="rId12"/>
    <p:sldLayoutId id="2147483687" r:id="rId13"/>
    <p:sldLayoutId id="2147483694" r:id="rId14"/>
    <p:sldLayoutId id="2147483681" r:id="rId15"/>
    <p:sldLayoutId id="2147483688" r:id="rId16"/>
    <p:sldLayoutId id="2147483679" r:id="rId17"/>
    <p:sldLayoutId id="2147483690" r:id="rId18"/>
    <p:sldLayoutId id="2147483682" r:id="rId19"/>
    <p:sldLayoutId id="2147483691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svg"/><Relationship Id="rId21" Type="http://schemas.openxmlformats.org/officeDocument/2006/relationships/image" Target="../media/image35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5" Type="http://schemas.openxmlformats.org/officeDocument/2006/relationships/image" Target="../media/image39.sv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24" Type="http://schemas.openxmlformats.org/officeDocument/2006/relationships/image" Target="../media/image38.pn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23" Type="http://schemas.openxmlformats.org/officeDocument/2006/relationships/image" Target="../media/image37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25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svg"/><Relationship Id="rId7" Type="http://schemas.openxmlformats.org/officeDocument/2006/relationships/image" Target="../media/image25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Relationship Id="rId9" Type="http://schemas.openxmlformats.org/officeDocument/2006/relationships/image" Target="../media/image61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svg"/><Relationship Id="rId7" Type="http://schemas.openxmlformats.org/officeDocument/2006/relationships/image" Target="../media/image25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9.svg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svg"/><Relationship Id="rId7" Type="http://schemas.openxmlformats.org/officeDocument/2006/relationships/image" Target="../media/image25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63.png"/><Relationship Id="rId5" Type="http://schemas.openxmlformats.org/officeDocument/2006/relationships/image" Target="../media/image59.svg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svg"/><Relationship Id="rId7" Type="http://schemas.openxmlformats.org/officeDocument/2006/relationships/image" Target="../media/image25.svg"/><Relationship Id="rId12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63.png"/><Relationship Id="rId5" Type="http://schemas.openxmlformats.org/officeDocument/2006/relationships/image" Target="../media/image59.svg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302A-3DBC-DC4E-AF85-3FA4A8392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8817" y="2867752"/>
            <a:ext cx="9754366" cy="1122495"/>
          </a:xfrm>
        </p:spPr>
        <p:txBody>
          <a:bodyPr/>
          <a:lstStyle/>
          <a:p>
            <a:r>
              <a:rPr lang="en-US" b="1" dirty="0"/>
              <a:t>Immersion Day – Big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65A19-44B5-7244-897E-1A57E34DB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367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29849F-0279-B442-A7F2-1BFD354D44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A33A0-10B5-564B-90BB-8F009B537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28" y="308568"/>
            <a:ext cx="4701444" cy="2238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2B1E2-3BAF-244C-963E-132130E27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745" y="654760"/>
            <a:ext cx="4018034" cy="4808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3BF900-9A3E-1148-98D3-5B457B873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853" y="1018257"/>
            <a:ext cx="4855310" cy="44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92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29849F-0279-B442-A7F2-1BFD354D44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A33A0-10B5-564B-90BB-8F009B537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28" y="308568"/>
            <a:ext cx="4701444" cy="2238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2B1E2-3BAF-244C-963E-132130E27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745" y="654760"/>
            <a:ext cx="4018034" cy="4808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3BF900-9A3E-1148-98D3-5B457B873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853" y="1018257"/>
            <a:ext cx="4855310" cy="4445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D1E8DE-A7AA-A744-ACCC-4ACECED54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575" y="1394380"/>
            <a:ext cx="3394588" cy="45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60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29849F-0279-B442-A7F2-1BFD354D44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A33A0-10B5-564B-90BB-8F009B537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28" y="308568"/>
            <a:ext cx="4701444" cy="2238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2B1E2-3BAF-244C-963E-132130E27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745" y="654760"/>
            <a:ext cx="4018034" cy="4808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3BF900-9A3E-1148-98D3-5B457B873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853" y="1018257"/>
            <a:ext cx="4855310" cy="4445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D1E8DE-A7AA-A744-ACCC-4ACECED54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575" y="1394380"/>
            <a:ext cx="3394588" cy="45918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F8D94C-ADFB-5146-A55E-C08E4FA2E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5680" y="1992367"/>
            <a:ext cx="3744520" cy="486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72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BB51B7-4AC5-A14C-B7AA-86172153B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EECAB-CEDE-F34B-A3C9-A5A1D34D60B2}"/>
              </a:ext>
            </a:extLst>
          </p:cNvPr>
          <p:cNvSpPr txBox="1"/>
          <p:nvPr/>
        </p:nvSpPr>
        <p:spPr>
          <a:xfrm>
            <a:off x="4927600" y="-546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72808DBB-1386-8E48-BF45-A880A4A53261}"/>
              </a:ext>
            </a:extLst>
          </p:cNvPr>
          <p:cNvSpPr/>
          <p:nvPr/>
        </p:nvSpPr>
        <p:spPr>
          <a:xfrm>
            <a:off x="5622925" y="2766174"/>
            <a:ext cx="946149" cy="2195385"/>
          </a:xfrm>
          <a:prstGeom prst="rightArrow">
            <a:avLst>
              <a:gd name="adj1" fmla="val 50000"/>
              <a:gd name="adj2" fmla="val 55192"/>
            </a:avLst>
          </a:prstGeom>
          <a:blipFill>
            <a:blip r:embed="rId2">
              <a:alphaModFix amt="59000"/>
            </a:blip>
            <a:tile tx="0" ty="0" sx="100000" sy="100000" flip="none" algn="tl"/>
          </a:blipFill>
          <a:ln w="12700">
            <a:solidFill>
              <a:schemeClr val="tx2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accent2">
                  <a:lumMod val="50000"/>
                </a:schemeClr>
              </a:solidFill>
              <a:highlight>
                <a:srgbClr val="00FF00"/>
              </a:highlight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2CD68E-B632-B44D-99D9-6B7ACAC7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573610"/>
            <a:ext cx="4845631" cy="593725"/>
          </a:xfrm>
        </p:spPr>
        <p:txBody>
          <a:bodyPr/>
          <a:lstStyle/>
          <a:p>
            <a:r>
              <a:rPr lang="en-US" dirty="0"/>
              <a:t>What Big Data gives you??</a:t>
            </a:r>
          </a:p>
        </p:txBody>
      </p:sp>
    </p:spTree>
    <p:extLst>
      <p:ext uri="{BB962C8B-B14F-4D97-AF65-F5344CB8AC3E}">
        <p14:creationId xmlns:p14="http://schemas.microsoft.com/office/powerpoint/2010/main" val="3946950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BB51B7-4AC5-A14C-B7AA-86172153B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EECAB-CEDE-F34B-A3C9-A5A1D34D60B2}"/>
              </a:ext>
            </a:extLst>
          </p:cNvPr>
          <p:cNvSpPr txBox="1"/>
          <p:nvPr/>
        </p:nvSpPr>
        <p:spPr>
          <a:xfrm>
            <a:off x="4927600" y="-546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6F63E-4234-8340-B48A-A9A305E86658}"/>
              </a:ext>
            </a:extLst>
          </p:cNvPr>
          <p:cNvSpPr txBox="1"/>
          <p:nvPr/>
        </p:nvSpPr>
        <p:spPr>
          <a:xfrm>
            <a:off x="444500" y="1740210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Hourly server logs: </a:t>
            </a:r>
            <a:r>
              <a:rPr lang="en-US" b="1" dirty="0">
                <a:solidFill>
                  <a:srgbClr val="FF0000"/>
                </a:solidFill>
              </a:rPr>
              <a:t>how your systems were misbehaving an hour ago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2B1750-34F6-7844-BC06-0208B0084ED3}"/>
              </a:ext>
            </a:extLst>
          </p:cNvPr>
          <p:cNvSpPr txBox="1"/>
          <p:nvPr/>
        </p:nvSpPr>
        <p:spPr>
          <a:xfrm>
            <a:off x="6648450" y="1740209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CloudWatch metrics: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what just went wrong now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72808DBB-1386-8E48-BF45-A880A4A53261}"/>
              </a:ext>
            </a:extLst>
          </p:cNvPr>
          <p:cNvSpPr/>
          <p:nvPr/>
        </p:nvSpPr>
        <p:spPr>
          <a:xfrm>
            <a:off x="5622925" y="2766174"/>
            <a:ext cx="946149" cy="2195385"/>
          </a:xfrm>
          <a:prstGeom prst="rightArrow">
            <a:avLst>
              <a:gd name="adj1" fmla="val 50000"/>
              <a:gd name="adj2" fmla="val 55192"/>
            </a:avLst>
          </a:prstGeom>
          <a:blipFill>
            <a:blip r:embed="rId2">
              <a:alphaModFix amt="59000"/>
            </a:blip>
            <a:tile tx="0" ty="0" sx="100000" sy="100000" flip="none" algn="tl"/>
          </a:blipFill>
          <a:ln w="12700">
            <a:solidFill>
              <a:schemeClr val="tx2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accent2">
                  <a:lumMod val="50000"/>
                </a:schemeClr>
              </a:solidFill>
              <a:highlight>
                <a:srgbClr val="00FF00"/>
              </a:highlight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2CD68E-B632-B44D-99D9-6B7ACAC7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573610"/>
            <a:ext cx="4845631" cy="593725"/>
          </a:xfrm>
        </p:spPr>
        <p:txBody>
          <a:bodyPr/>
          <a:lstStyle/>
          <a:p>
            <a:r>
              <a:rPr lang="en-US" dirty="0"/>
              <a:t>What Big Data gives you??</a:t>
            </a:r>
          </a:p>
        </p:txBody>
      </p:sp>
    </p:spTree>
    <p:extLst>
      <p:ext uri="{BB962C8B-B14F-4D97-AF65-F5344CB8AC3E}">
        <p14:creationId xmlns:p14="http://schemas.microsoft.com/office/powerpoint/2010/main" val="2396572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BB51B7-4AC5-A14C-B7AA-86172153B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EECAB-CEDE-F34B-A3C9-A5A1D34D60B2}"/>
              </a:ext>
            </a:extLst>
          </p:cNvPr>
          <p:cNvSpPr txBox="1"/>
          <p:nvPr/>
        </p:nvSpPr>
        <p:spPr>
          <a:xfrm>
            <a:off x="4927600" y="-546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6F63E-4234-8340-B48A-A9A305E86658}"/>
              </a:ext>
            </a:extLst>
          </p:cNvPr>
          <p:cNvSpPr txBox="1"/>
          <p:nvPr/>
        </p:nvSpPr>
        <p:spPr>
          <a:xfrm>
            <a:off x="444500" y="1740210"/>
            <a:ext cx="5143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Hourly server logs: </a:t>
            </a:r>
            <a:r>
              <a:rPr lang="en-US" b="1" dirty="0">
                <a:solidFill>
                  <a:srgbClr val="FF0000"/>
                </a:solidFill>
              </a:rPr>
              <a:t>how your systems were misbehaving an hour ago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Weekly / Monthly Bill: </a:t>
            </a:r>
            <a:r>
              <a:rPr lang="en-US" b="1" dirty="0">
                <a:solidFill>
                  <a:srgbClr val="FF0000"/>
                </a:solidFill>
              </a:rPr>
              <a:t>what you spend this past billing cycle?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2B1750-34F6-7844-BC06-0208B0084ED3}"/>
              </a:ext>
            </a:extLst>
          </p:cNvPr>
          <p:cNvSpPr txBox="1"/>
          <p:nvPr/>
        </p:nvSpPr>
        <p:spPr>
          <a:xfrm>
            <a:off x="6648450" y="1740209"/>
            <a:ext cx="5143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CloudWatch metrics: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what just went wrong now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spending alerts/caps: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guaranteeing you can't overspend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72808DBB-1386-8E48-BF45-A880A4A53261}"/>
              </a:ext>
            </a:extLst>
          </p:cNvPr>
          <p:cNvSpPr/>
          <p:nvPr/>
        </p:nvSpPr>
        <p:spPr>
          <a:xfrm>
            <a:off x="5622925" y="2766174"/>
            <a:ext cx="946149" cy="2195385"/>
          </a:xfrm>
          <a:prstGeom prst="rightArrow">
            <a:avLst>
              <a:gd name="adj1" fmla="val 50000"/>
              <a:gd name="adj2" fmla="val 55192"/>
            </a:avLst>
          </a:prstGeom>
          <a:blipFill>
            <a:blip r:embed="rId2">
              <a:alphaModFix amt="59000"/>
            </a:blip>
            <a:tile tx="0" ty="0" sx="100000" sy="100000" flip="none" algn="tl"/>
          </a:blipFill>
          <a:ln w="12700">
            <a:solidFill>
              <a:schemeClr val="tx2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accent2">
                  <a:lumMod val="50000"/>
                </a:schemeClr>
              </a:solidFill>
              <a:highlight>
                <a:srgbClr val="00FF00"/>
              </a:highlight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2CD68E-B632-B44D-99D9-6B7ACAC7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573610"/>
            <a:ext cx="4845631" cy="593725"/>
          </a:xfrm>
        </p:spPr>
        <p:txBody>
          <a:bodyPr/>
          <a:lstStyle/>
          <a:p>
            <a:r>
              <a:rPr lang="en-US" dirty="0"/>
              <a:t>What Big Data gives you??</a:t>
            </a:r>
          </a:p>
        </p:txBody>
      </p:sp>
    </p:spTree>
    <p:extLst>
      <p:ext uri="{BB962C8B-B14F-4D97-AF65-F5344CB8AC3E}">
        <p14:creationId xmlns:p14="http://schemas.microsoft.com/office/powerpoint/2010/main" val="3294472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BB51B7-4AC5-A14C-B7AA-86172153B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EECAB-CEDE-F34B-A3C9-A5A1D34D60B2}"/>
              </a:ext>
            </a:extLst>
          </p:cNvPr>
          <p:cNvSpPr txBox="1"/>
          <p:nvPr/>
        </p:nvSpPr>
        <p:spPr>
          <a:xfrm>
            <a:off x="4927600" y="-546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6F63E-4234-8340-B48A-A9A305E86658}"/>
              </a:ext>
            </a:extLst>
          </p:cNvPr>
          <p:cNvSpPr txBox="1"/>
          <p:nvPr/>
        </p:nvSpPr>
        <p:spPr>
          <a:xfrm>
            <a:off x="444500" y="1740210"/>
            <a:ext cx="5143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Hourly server logs: </a:t>
            </a:r>
            <a:r>
              <a:rPr lang="en-US" b="1" dirty="0">
                <a:solidFill>
                  <a:srgbClr val="FF0000"/>
                </a:solidFill>
              </a:rPr>
              <a:t>how your systems were misbehaving an hour ago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Weekly / Monthly Bill: </a:t>
            </a:r>
            <a:r>
              <a:rPr lang="en-US" b="1" dirty="0">
                <a:solidFill>
                  <a:srgbClr val="FF0000"/>
                </a:solidFill>
              </a:rPr>
              <a:t>what you spend this past billing cycle?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Daily customer-preferences report from your website's click stream: </a:t>
            </a:r>
            <a:r>
              <a:rPr lang="en-US" b="1" dirty="0">
                <a:solidFill>
                  <a:srgbClr val="FF0000"/>
                </a:solidFill>
              </a:rPr>
              <a:t>tells you what deal or ad to try next time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2B1750-34F6-7844-BC06-0208B0084ED3}"/>
              </a:ext>
            </a:extLst>
          </p:cNvPr>
          <p:cNvSpPr txBox="1"/>
          <p:nvPr/>
        </p:nvSpPr>
        <p:spPr>
          <a:xfrm>
            <a:off x="6648450" y="1740209"/>
            <a:ext cx="5143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CloudWatch metrics: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what just went wrong now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spending alerts/caps: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guaranteeing you can't overspend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analysis: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tells you what to offer the current customer now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72808DBB-1386-8E48-BF45-A880A4A53261}"/>
              </a:ext>
            </a:extLst>
          </p:cNvPr>
          <p:cNvSpPr/>
          <p:nvPr/>
        </p:nvSpPr>
        <p:spPr>
          <a:xfrm>
            <a:off x="5622925" y="2766174"/>
            <a:ext cx="946149" cy="2195385"/>
          </a:xfrm>
          <a:prstGeom prst="rightArrow">
            <a:avLst>
              <a:gd name="adj1" fmla="val 50000"/>
              <a:gd name="adj2" fmla="val 55192"/>
            </a:avLst>
          </a:prstGeom>
          <a:blipFill>
            <a:blip r:embed="rId2">
              <a:alphaModFix amt="59000"/>
            </a:blip>
            <a:tile tx="0" ty="0" sx="100000" sy="100000" flip="none" algn="tl"/>
          </a:blipFill>
          <a:ln w="12700">
            <a:solidFill>
              <a:schemeClr val="tx2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accent2">
                  <a:lumMod val="50000"/>
                </a:schemeClr>
              </a:solidFill>
              <a:highlight>
                <a:srgbClr val="00FF00"/>
              </a:highlight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2CD68E-B632-B44D-99D9-6B7ACAC7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573610"/>
            <a:ext cx="4845631" cy="593725"/>
          </a:xfrm>
        </p:spPr>
        <p:txBody>
          <a:bodyPr/>
          <a:lstStyle/>
          <a:p>
            <a:r>
              <a:rPr lang="en-US" dirty="0"/>
              <a:t>What Big Data gives you??</a:t>
            </a:r>
          </a:p>
        </p:txBody>
      </p:sp>
    </p:spTree>
    <p:extLst>
      <p:ext uri="{BB962C8B-B14F-4D97-AF65-F5344CB8AC3E}">
        <p14:creationId xmlns:p14="http://schemas.microsoft.com/office/powerpoint/2010/main" val="3296513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BB51B7-4AC5-A14C-B7AA-86172153B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EECAB-CEDE-F34B-A3C9-A5A1D34D60B2}"/>
              </a:ext>
            </a:extLst>
          </p:cNvPr>
          <p:cNvSpPr txBox="1"/>
          <p:nvPr/>
        </p:nvSpPr>
        <p:spPr>
          <a:xfrm>
            <a:off x="4927600" y="-546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6F63E-4234-8340-B48A-A9A305E86658}"/>
              </a:ext>
            </a:extLst>
          </p:cNvPr>
          <p:cNvSpPr txBox="1"/>
          <p:nvPr/>
        </p:nvSpPr>
        <p:spPr>
          <a:xfrm>
            <a:off x="444500" y="1740210"/>
            <a:ext cx="5143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Hourly server logs: </a:t>
            </a:r>
            <a:r>
              <a:rPr lang="en-US" b="1" dirty="0">
                <a:solidFill>
                  <a:srgbClr val="FF0000"/>
                </a:solidFill>
              </a:rPr>
              <a:t>how your systems were misbehaving an hour ago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Weekly / Monthly Bill: </a:t>
            </a:r>
            <a:r>
              <a:rPr lang="en-US" b="1" dirty="0">
                <a:solidFill>
                  <a:srgbClr val="FF0000"/>
                </a:solidFill>
              </a:rPr>
              <a:t>what you spend this past billing cycle?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Daily customer-preferences report from your website's click stream: </a:t>
            </a:r>
            <a:r>
              <a:rPr lang="en-US" b="1" dirty="0">
                <a:solidFill>
                  <a:srgbClr val="FF0000"/>
                </a:solidFill>
              </a:rPr>
              <a:t>tells you what deal or ad to try next time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Daily fraud reports: </a:t>
            </a:r>
            <a:r>
              <a:rPr lang="en-US" b="1" dirty="0">
                <a:solidFill>
                  <a:srgbClr val="FF0000"/>
                </a:solidFill>
              </a:rPr>
              <a:t>tells you if there was fraud yesterday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2B1750-34F6-7844-BC06-0208B0084ED3}"/>
              </a:ext>
            </a:extLst>
          </p:cNvPr>
          <p:cNvSpPr txBox="1"/>
          <p:nvPr/>
        </p:nvSpPr>
        <p:spPr>
          <a:xfrm>
            <a:off x="6648450" y="1740209"/>
            <a:ext cx="5143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CloudWatch metrics: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what just went wrong now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spending alerts/caps: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guaranteeing you can't overspend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analysis: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tells you what to offer the current customer now</a:t>
            </a:r>
          </a:p>
          <a:p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detection: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blocks fraudulent use now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72808DBB-1386-8E48-BF45-A880A4A53261}"/>
              </a:ext>
            </a:extLst>
          </p:cNvPr>
          <p:cNvSpPr/>
          <p:nvPr/>
        </p:nvSpPr>
        <p:spPr>
          <a:xfrm>
            <a:off x="5622925" y="2766174"/>
            <a:ext cx="946149" cy="2195385"/>
          </a:xfrm>
          <a:prstGeom prst="rightArrow">
            <a:avLst>
              <a:gd name="adj1" fmla="val 50000"/>
              <a:gd name="adj2" fmla="val 55192"/>
            </a:avLst>
          </a:prstGeom>
          <a:blipFill>
            <a:blip r:embed="rId2">
              <a:alphaModFix amt="59000"/>
            </a:blip>
            <a:tile tx="0" ty="0" sx="100000" sy="100000" flip="none" algn="tl"/>
          </a:blipFill>
          <a:ln w="12700">
            <a:solidFill>
              <a:schemeClr val="tx2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accent2">
                  <a:lumMod val="50000"/>
                </a:schemeClr>
              </a:solidFill>
              <a:highlight>
                <a:srgbClr val="00FF00"/>
              </a:highlight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2CD68E-B632-B44D-99D9-6B7ACAC7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573610"/>
            <a:ext cx="4845631" cy="593725"/>
          </a:xfrm>
        </p:spPr>
        <p:txBody>
          <a:bodyPr/>
          <a:lstStyle/>
          <a:p>
            <a:r>
              <a:rPr lang="en-US" dirty="0"/>
              <a:t>What Big Data gives you??</a:t>
            </a:r>
          </a:p>
        </p:txBody>
      </p:sp>
    </p:spTree>
    <p:extLst>
      <p:ext uri="{BB962C8B-B14F-4D97-AF65-F5344CB8AC3E}">
        <p14:creationId xmlns:p14="http://schemas.microsoft.com/office/powerpoint/2010/main" val="669643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BB51B7-4AC5-A14C-B7AA-86172153B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EECAB-CEDE-F34B-A3C9-A5A1D34D60B2}"/>
              </a:ext>
            </a:extLst>
          </p:cNvPr>
          <p:cNvSpPr txBox="1"/>
          <p:nvPr/>
        </p:nvSpPr>
        <p:spPr>
          <a:xfrm>
            <a:off x="4927600" y="-546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6F63E-4234-8340-B48A-A9A305E86658}"/>
              </a:ext>
            </a:extLst>
          </p:cNvPr>
          <p:cNvSpPr txBox="1"/>
          <p:nvPr/>
        </p:nvSpPr>
        <p:spPr>
          <a:xfrm>
            <a:off x="444500" y="1740210"/>
            <a:ext cx="5143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Hourly server logs: </a:t>
            </a:r>
            <a:r>
              <a:rPr lang="en-US" b="1" dirty="0">
                <a:solidFill>
                  <a:srgbClr val="FF0000"/>
                </a:solidFill>
              </a:rPr>
              <a:t>how your systems were misbehaving an hour ago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Weekly / Monthly Bill: </a:t>
            </a:r>
            <a:r>
              <a:rPr lang="en-US" b="1" dirty="0">
                <a:solidFill>
                  <a:srgbClr val="FF0000"/>
                </a:solidFill>
              </a:rPr>
              <a:t>what you spend this past billing cycle?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Daily customer-preferences report from your website's click stream: </a:t>
            </a:r>
            <a:r>
              <a:rPr lang="en-US" b="1" dirty="0">
                <a:solidFill>
                  <a:srgbClr val="FF0000"/>
                </a:solidFill>
              </a:rPr>
              <a:t>tells you what deal or ad to try next time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Daily fraud reports: </a:t>
            </a:r>
            <a:r>
              <a:rPr lang="en-US" b="1" dirty="0">
                <a:solidFill>
                  <a:srgbClr val="FF0000"/>
                </a:solidFill>
              </a:rPr>
              <a:t>tells you if there was fraud yesterday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Daily business reports: </a:t>
            </a:r>
            <a:r>
              <a:rPr lang="en-US" b="1" dirty="0">
                <a:solidFill>
                  <a:srgbClr val="FF0000"/>
                </a:solidFill>
              </a:rPr>
              <a:t>tells me how customers used AWS services yesterday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2B1750-34F6-7844-BC06-0208B0084ED3}"/>
              </a:ext>
            </a:extLst>
          </p:cNvPr>
          <p:cNvSpPr txBox="1"/>
          <p:nvPr/>
        </p:nvSpPr>
        <p:spPr>
          <a:xfrm>
            <a:off x="6648450" y="1740209"/>
            <a:ext cx="5143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CloudWatch metrics: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what just went wrong now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spending alerts/caps: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guaranteeing you can't overspend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analysis: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tells you what to offer the current customer now</a:t>
            </a:r>
          </a:p>
          <a:p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detection: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blocks fraudulent use now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ETL into Amazon Redshift: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how are customers using AWS services now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72808DBB-1386-8E48-BF45-A880A4A53261}"/>
              </a:ext>
            </a:extLst>
          </p:cNvPr>
          <p:cNvSpPr/>
          <p:nvPr/>
        </p:nvSpPr>
        <p:spPr>
          <a:xfrm>
            <a:off x="5622925" y="2766174"/>
            <a:ext cx="946149" cy="2195385"/>
          </a:xfrm>
          <a:prstGeom prst="rightArrow">
            <a:avLst>
              <a:gd name="adj1" fmla="val 50000"/>
              <a:gd name="adj2" fmla="val 55192"/>
            </a:avLst>
          </a:prstGeom>
          <a:blipFill>
            <a:blip r:embed="rId2">
              <a:alphaModFix amt="59000"/>
            </a:blip>
            <a:tile tx="0" ty="0" sx="100000" sy="100000" flip="none" algn="tl"/>
          </a:blipFill>
          <a:ln w="12700">
            <a:solidFill>
              <a:schemeClr val="tx2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accent2">
                  <a:lumMod val="50000"/>
                </a:schemeClr>
              </a:solidFill>
              <a:highlight>
                <a:srgbClr val="00FF00"/>
              </a:highlight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2CD68E-B632-B44D-99D9-6B7ACAC7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573610"/>
            <a:ext cx="4845631" cy="593725"/>
          </a:xfrm>
        </p:spPr>
        <p:txBody>
          <a:bodyPr/>
          <a:lstStyle/>
          <a:p>
            <a:r>
              <a:rPr lang="en-US" dirty="0"/>
              <a:t>What Big Data gives you??</a:t>
            </a:r>
          </a:p>
        </p:txBody>
      </p:sp>
    </p:spTree>
    <p:extLst>
      <p:ext uri="{BB962C8B-B14F-4D97-AF65-F5344CB8AC3E}">
        <p14:creationId xmlns:p14="http://schemas.microsoft.com/office/powerpoint/2010/main" val="2406496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12439-9C1F-7A48-ACA9-EBAE03B44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9B9EDF-1139-CE42-8C46-4A8689622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5731" y="3096947"/>
            <a:ext cx="711200" cy="711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A02181A-F013-544C-B424-B9B3B9544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1811" y="3068938"/>
            <a:ext cx="711200" cy="711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DD66292-308D-AE4D-9C7D-33476E7FB0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40400" y="3073400"/>
            <a:ext cx="711200" cy="711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839A51D-752D-AC43-92D6-0A428EB6A0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7091" y="3099701"/>
            <a:ext cx="711200" cy="711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C57E5D9-AF87-4143-8C2A-413A57B87B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31950" y="3099701"/>
            <a:ext cx="711200" cy="7112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92A1783C-B62B-4C4D-BAE0-8E9BB8277BAC}"/>
              </a:ext>
            </a:extLst>
          </p:cNvPr>
          <p:cNvSpPr txBox="1">
            <a:spLocks/>
          </p:cNvSpPr>
          <p:nvPr/>
        </p:nvSpPr>
        <p:spPr>
          <a:xfrm>
            <a:off x="744228" y="563808"/>
            <a:ext cx="1873308" cy="561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Analytics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9B45DD-8BBF-734D-B2E9-BE84B7B4B055}"/>
              </a:ext>
            </a:extLst>
          </p:cNvPr>
          <p:cNvSpPr txBox="1"/>
          <p:nvPr/>
        </p:nvSpPr>
        <p:spPr>
          <a:xfrm>
            <a:off x="3455626" y="3808147"/>
            <a:ext cx="1691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Kinesis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780E8E-05C3-3541-AFB9-1A6CA0C45C1F}"/>
              </a:ext>
            </a:extLst>
          </p:cNvPr>
          <p:cNvSpPr txBox="1"/>
          <p:nvPr/>
        </p:nvSpPr>
        <p:spPr>
          <a:xfrm>
            <a:off x="6941706" y="3803685"/>
            <a:ext cx="1691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Athena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93B1FC-720C-A343-A765-7078C983691F}"/>
              </a:ext>
            </a:extLst>
          </p:cNvPr>
          <p:cNvSpPr txBox="1"/>
          <p:nvPr/>
        </p:nvSpPr>
        <p:spPr>
          <a:xfrm>
            <a:off x="5250295" y="3808147"/>
            <a:ext cx="1691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Glue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E3B271-9428-E24D-8318-03E9B9D0CBF4}"/>
              </a:ext>
            </a:extLst>
          </p:cNvPr>
          <p:cNvSpPr txBox="1"/>
          <p:nvPr/>
        </p:nvSpPr>
        <p:spPr>
          <a:xfrm>
            <a:off x="8629317" y="3806439"/>
            <a:ext cx="1906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QuickSight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9D5DDC-BDC3-154F-ABD7-E0F702068199}"/>
              </a:ext>
            </a:extLst>
          </p:cNvPr>
          <p:cNvSpPr txBox="1"/>
          <p:nvPr/>
        </p:nvSpPr>
        <p:spPr>
          <a:xfrm>
            <a:off x="1236598" y="3810901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Simple Storage Service (S3)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C089D4-E1BB-6144-A249-42FB34968C7B}"/>
              </a:ext>
            </a:extLst>
          </p:cNvPr>
          <p:cNvSpPr txBox="1"/>
          <p:nvPr/>
        </p:nvSpPr>
        <p:spPr>
          <a:xfrm>
            <a:off x="1541845" y="2212365"/>
            <a:ext cx="1691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EMR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F844297D-1D2F-C546-85C3-7C842C313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31950" y="1501165"/>
            <a:ext cx="711200" cy="7112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0B7F9AC-0BCA-524C-8681-A515E28C227A}"/>
              </a:ext>
            </a:extLst>
          </p:cNvPr>
          <p:cNvSpPr txBox="1"/>
          <p:nvPr/>
        </p:nvSpPr>
        <p:spPr>
          <a:xfrm>
            <a:off x="6916516" y="2206081"/>
            <a:ext cx="1691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EMR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218073C9-4058-FC49-8DF5-08DF354F3F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06621" y="1494881"/>
            <a:ext cx="711200" cy="7112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840BB6F-4A5B-CF4B-983D-658C4533AFDD}"/>
              </a:ext>
            </a:extLst>
          </p:cNvPr>
          <p:cNvSpPr txBox="1"/>
          <p:nvPr/>
        </p:nvSpPr>
        <p:spPr>
          <a:xfrm>
            <a:off x="3227575" y="2232410"/>
            <a:ext cx="2066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</a:t>
            </a:r>
            <a:r>
              <a:rPr lang="en-US" sz="1400" dirty="0" err="1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CloudSearch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74AC59EC-DA25-1041-8CEA-14ACA75F47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93044" y="1501165"/>
            <a:ext cx="711200" cy="7112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A5E2376-0CB0-B64A-AAA7-87AA7B7F9B49}"/>
              </a:ext>
            </a:extLst>
          </p:cNvPr>
          <p:cNvSpPr txBox="1"/>
          <p:nvPr/>
        </p:nvSpPr>
        <p:spPr>
          <a:xfrm>
            <a:off x="5074754" y="2236487"/>
            <a:ext cx="2066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</a:t>
            </a:r>
            <a:r>
              <a:rPr lang="en-US" sz="1400" dirty="0" err="1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CloudSearch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E944D259-CE69-0F42-8C62-8220D09429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40223" y="1505242"/>
            <a:ext cx="711200" cy="7112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E586ADC-F4A0-094C-863A-50BB33CFCA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64595" y="1494881"/>
            <a:ext cx="711200" cy="7112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11CBEA4D-C674-AF48-B8C3-3F5BA867F44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21222" y="4558271"/>
            <a:ext cx="711200" cy="7112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6335B28-0C85-6D4C-9C4C-B9E1657D1541}"/>
              </a:ext>
            </a:extLst>
          </p:cNvPr>
          <p:cNvSpPr txBox="1"/>
          <p:nvPr/>
        </p:nvSpPr>
        <p:spPr>
          <a:xfrm>
            <a:off x="3046737" y="5312031"/>
            <a:ext cx="235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Kinesis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Data Streams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288DE3-05C7-9140-B09A-F726DAFBF55E}"/>
              </a:ext>
            </a:extLst>
          </p:cNvPr>
          <p:cNvSpPr txBox="1"/>
          <p:nvPr/>
        </p:nvSpPr>
        <p:spPr>
          <a:xfrm>
            <a:off x="8302446" y="2251314"/>
            <a:ext cx="235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Kinesis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Data Analytics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20B977-278A-5F4D-910D-ED12D99EB84C}"/>
              </a:ext>
            </a:extLst>
          </p:cNvPr>
          <p:cNvSpPr txBox="1"/>
          <p:nvPr/>
        </p:nvSpPr>
        <p:spPr>
          <a:xfrm>
            <a:off x="6834448" y="5291503"/>
            <a:ext cx="1995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Elasticsearch Service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B3621F81-D268-A645-BF91-C562CCFCB03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76350" y="4556756"/>
            <a:ext cx="711200" cy="7112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DDCD4F-2439-EA4C-80BB-5A57F2A93197}"/>
              </a:ext>
            </a:extLst>
          </p:cNvPr>
          <p:cNvSpPr txBox="1"/>
          <p:nvPr/>
        </p:nvSpPr>
        <p:spPr>
          <a:xfrm>
            <a:off x="1267705" y="5271478"/>
            <a:ext cx="216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AWS Lake Formation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C7A5103D-F566-9C45-8E6E-21289FF3D35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95538" y="4559785"/>
            <a:ext cx="711200" cy="7112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838BDBD-D7BB-744B-AA0D-168AB2CEF166}"/>
              </a:ext>
            </a:extLst>
          </p:cNvPr>
          <p:cNvSpPr txBox="1"/>
          <p:nvPr/>
        </p:nvSpPr>
        <p:spPr>
          <a:xfrm>
            <a:off x="5012389" y="5268449"/>
            <a:ext cx="216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AWS Data Pipeline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EBD4AD2A-D232-4145-ABA7-4CA037C9268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740223" y="4556756"/>
            <a:ext cx="711200" cy="7112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BA966E5-2902-0F40-B805-FA8108013B1E}"/>
              </a:ext>
            </a:extLst>
          </p:cNvPr>
          <p:cNvSpPr txBox="1"/>
          <p:nvPr/>
        </p:nvSpPr>
        <p:spPr>
          <a:xfrm>
            <a:off x="8499258" y="5268449"/>
            <a:ext cx="216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Managed Streaming for Kafka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8B351904-D9D1-EA46-9FB4-4C705926C07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227091" y="4556756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24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31F22-914E-BD4D-8505-2F4C4ECA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0" y="2880256"/>
            <a:ext cx="7048500" cy="1097488"/>
          </a:xfrm>
        </p:spPr>
        <p:txBody>
          <a:bodyPr/>
          <a:lstStyle/>
          <a:p>
            <a:r>
              <a:rPr lang="en-US" sz="4000" dirty="0"/>
              <a:t>Why Real-Time Processing?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12439-9C1F-7A48-ACA9-EBAE03B44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689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12439-9C1F-7A48-ACA9-EBAE03B44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B6733-C4BD-734C-BD7E-CEFD1A6E999D}"/>
              </a:ext>
            </a:extLst>
          </p:cNvPr>
          <p:cNvSpPr txBox="1"/>
          <p:nvPr/>
        </p:nvSpPr>
        <p:spPr>
          <a:xfrm>
            <a:off x="3455626" y="3808147"/>
            <a:ext cx="1691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Kinesis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9B9EDF-1139-CE42-8C46-4A8689622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5731" y="3096947"/>
            <a:ext cx="711200" cy="711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C935E1-FE07-054C-82D6-5D2965854666}"/>
              </a:ext>
            </a:extLst>
          </p:cNvPr>
          <p:cNvSpPr txBox="1"/>
          <p:nvPr/>
        </p:nvSpPr>
        <p:spPr>
          <a:xfrm>
            <a:off x="6941706" y="3803685"/>
            <a:ext cx="1691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Athena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A02181A-F013-544C-B424-B9B3B9544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1811" y="3068938"/>
            <a:ext cx="711200" cy="71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96F198-DDCF-9C4E-82B5-3A95442C6AB2}"/>
              </a:ext>
            </a:extLst>
          </p:cNvPr>
          <p:cNvSpPr txBox="1"/>
          <p:nvPr/>
        </p:nvSpPr>
        <p:spPr>
          <a:xfrm>
            <a:off x="5250295" y="3808147"/>
            <a:ext cx="1691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Glue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DD66292-308D-AE4D-9C7D-33476E7FB0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40400" y="3073400"/>
            <a:ext cx="711200" cy="71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EC600B-3CC0-9346-932E-D07C29C6D319}"/>
              </a:ext>
            </a:extLst>
          </p:cNvPr>
          <p:cNvSpPr txBox="1"/>
          <p:nvPr/>
        </p:nvSpPr>
        <p:spPr>
          <a:xfrm>
            <a:off x="8629317" y="3806439"/>
            <a:ext cx="1906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QuickSight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839A51D-752D-AC43-92D6-0A428EB6A0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7091" y="3099701"/>
            <a:ext cx="711200" cy="711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C57E5D9-AF87-4143-8C2A-413A57B87B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31950" y="3099701"/>
            <a:ext cx="711200" cy="711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7CFD70-F67C-B840-B207-A6A090C1C029}"/>
              </a:ext>
            </a:extLst>
          </p:cNvPr>
          <p:cNvSpPr txBox="1"/>
          <p:nvPr/>
        </p:nvSpPr>
        <p:spPr>
          <a:xfrm>
            <a:off x="1236598" y="3810901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Simple Storage Service (S3)</a:t>
            </a:r>
          </a:p>
        </p:txBody>
      </p:sp>
    </p:spTree>
    <p:extLst>
      <p:ext uri="{BB962C8B-B14F-4D97-AF65-F5344CB8AC3E}">
        <p14:creationId xmlns:p14="http://schemas.microsoft.com/office/powerpoint/2010/main" val="302615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alphaModFix amt="5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4C58-1D63-CA44-9D51-530E26C9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Amazon S3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6CB7461-7864-5C48-B40A-8EC5ECDDD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Secure, durable and highly-scalable object storage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AECC3-92CE-EA46-9A3A-5EC5D9710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13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6067999" cy="593725"/>
          </a:xfrm>
        </p:spPr>
        <p:txBody>
          <a:bodyPr/>
          <a:lstStyle/>
          <a:p>
            <a:r>
              <a:rPr lang="en-US" dirty="0"/>
              <a:t>What is S3?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7727F-82CD-174A-9133-673001A20841}"/>
              </a:ext>
            </a:extLst>
          </p:cNvPr>
          <p:cNvSpPr txBox="1"/>
          <p:nvPr/>
        </p:nvSpPr>
        <p:spPr>
          <a:xfrm>
            <a:off x="266700" y="1187312"/>
            <a:ext cx="669850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S3 Stands for Simple Storage Service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Secure, durable, highly-scalable object storage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Accessible via a simple web services interface, api or cli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Storage &amp; retrieve any amount of data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alone or together with other AWS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unlimited storage of objects (files) containing of 1 byte to 5 gigabytes each.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consist of the raw object data and metadata.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can be made available to public by the http or </a:t>
            </a:r>
            <a:r>
              <a:rPr lang="en-US" dirty="0" err="1"/>
              <a:t>bittorrent</a:t>
            </a:r>
            <a:r>
              <a:rPr lang="en-US" dirty="0"/>
              <a:t> protocol.</a:t>
            </a:r>
          </a:p>
        </p:txBody>
      </p:sp>
    </p:spTree>
    <p:extLst>
      <p:ext uri="{BB962C8B-B14F-4D97-AF65-F5344CB8AC3E}">
        <p14:creationId xmlns:p14="http://schemas.microsoft.com/office/powerpoint/2010/main" val="1940417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6067999" cy="593725"/>
          </a:xfrm>
        </p:spPr>
        <p:txBody>
          <a:bodyPr/>
          <a:lstStyle/>
          <a:p>
            <a:r>
              <a:rPr lang="en-US" dirty="0"/>
              <a:t>What is S3?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7727F-82CD-174A-9133-673001A20841}"/>
              </a:ext>
            </a:extLst>
          </p:cNvPr>
          <p:cNvSpPr txBox="1"/>
          <p:nvPr/>
        </p:nvSpPr>
        <p:spPr>
          <a:xfrm>
            <a:off x="266700" y="1187312"/>
            <a:ext cx="66985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versioning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 Region Replication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Lifecycle Management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Static Web Site Hosting</a:t>
            </a:r>
          </a:p>
        </p:txBody>
      </p:sp>
    </p:spTree>
    <p:extLst>
      <p:ext uri="{BB962C8B-B14F-4D97-AF65-F5344CB8AC3E}">
        <p14:creationId xmlns:p14="http://schemas.microsoft.com/office/powerpoint/2010/main" val="3403052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7711109" cy="593725"/>
          </a:xfrm>
        </p:spPr>
        <p:txBody>
          <a:bodyPr/>
          <a:lstStyle/>
          <a:p>
            <a:r>
              <a:rPr lang="en-US" dirty="0"/>
              <a:t>Moving Objects between storage classes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70A83-B35F-844E-BB7A-ECD37EA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057400"/>
            <a:ext cx="9855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5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7711109" cy="593725"/>
          </a:xfrm>
        </p:spPr>
        <p:txBody>
          <a:bodyPr/>
          <a:lstStyle/>
          <a:p>
            <a:r>
              <a:rPr lang="en-US" dirty="0"/>
              <a:t>Copying files with </a:t>
            </a:r>
            <a:r>
              <a:rPr lang="en-US" dirty="0" err="1"/>
              <a:t>awscli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3892E-9A57-994B-9955-A71F63B8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2597150"/>
            <a:ext cx="85090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3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7711109" cy="593725"/>
          </a:xfrm>
        </p:spPr>
        <p:txBody>
          <a:bodyPr/>
          <a:lstStyle/>
          <a:p>
            <a:r>
              <a:rPr lang="en-US" dirty="0"/>
              <a:t>Managing s3 through browser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1D2A0-8930-3E4E-8A83-53FCD6A5D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88" y="1007537"/>
            <a:ext cx="8474424" cy="540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81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alphaModFix amt="5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4C58-1D63-CA44-9D51-530E26C9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Amazon Kinesis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6CB7461-7864-5C48-B40A-8EC5ECDDD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Managed Service for Real Time Processing of Big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AECC3-92CE-EA46-9A3A-5EC5D9710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75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9D488-79C0-2B45-ADFC-1E9D89072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US"/>
              <a:t>Amazon Kinesis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BB51B7-4AC5-A14C-B7AA-86172153B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F23B3B-9EEC-6247-A120-AC16571D9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850" y="1227537"/>
            <a:ext cx="7518400" cy="489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78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data into Kinesis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068262-6772-E049-BA6F-4BBAB10FC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625" y="1269912"/>
            <a:ext cx="4121150" cy="48129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601B77-AE26-2046-B15C-DBBD2F6AF0B2}"/>
              </a:ext>
            </a:extLst>
          </p:cNvPr>
          <p:cNvSpPr txBox="1"/>
          <p:nvPr/>
        </p:nvSpPr>
        <p:spPr>
          <a:xfrm>
            <a:off x="266700" y="938670"/>
            <a:ext cx="523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Managed Service for Ingesting Fast Moving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7727F-82CD-174A-9133-673001A20841}"/>
              </a:ext>
            </a:extLst>
          </p:cNvPr>
          <p:cNvSpPr txBox="1"/>
          <p:nvPr/>
        </p:nvSpPr>
        <p:spPr>
          <a:xfrm>
            <a:off x="266700" y="1859339"/>
            <a:ext cx="66985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Streams are made of Shards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Kinesis Streams is composed of multiple Shards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Shard ingests up to 1 MB/sec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data is stored for 24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scale Kinesis streams by adding or removing Shards</a:t>
            </a:r>
          </a:p>
          <a:p>
            <a:endParaRPr lang="en-US" dirty="0"/>
          </a:p>
          <a:p>
            <a:r>
              <a:rPr lang="en-US" b="1" dirty="0"/>
              <a:t>Simple PUT interface to store data in Kinesis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Producers use a PUT call to store data in a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Partition Key is used to distribute the PUT across Shards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unique Sequence number is returned to the Producer upon a </a:t>
            </a:r>
            <a:r>
              <a:rPr lang="en-US" dirty="0" err="1"/>
              <a:t>successfull</a:t>
            </a:r>
            <a:r>
              <a:rPr lang="en-US" dirty="0"/>
              <a:t> PUT call</a:t>
            </a:r>
          </a:p>
        </p:txBody>
      </p:sp>
    </p:spTree>
    <p:extLst>
      <p:ext uri="{BB962C8B-B14F-4D97-AF65-F5344CB8AC3E}">
        <p14:creationId xmlns:p14="http://schemas.microsoft.com/office/powerpoint/2010/main" val="2272472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EDDAD-1149-D349-AF48-699EF4FBA2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5CD700-0FC5-164A-B2E8-0D25CEB3F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24" y="971550"/>
            <a:ext cx="5932761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96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data out of Kinesis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601B77-AE26-2046-B15C-DBBD2F6AF0B2}"/>
              </a:ext>
            </a:extLst>
          </p:cNvPr>
          <p:cNvSpPr txBox="1"/>
          <p:nvPr/>
        </p:nvSpPr>
        <p:spPr>
          <a:xfrm>
            <a:off x="266700" y="938670"/>
            <a:ext cx="67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Client library for fault-tolerant, at least-once, real-time processing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7727F-82CD-174A-9133-673001A20841}"/>
              </a:ext>
            </a:extLst>
          </p:cNvPr>
          <p:cNvSpPr txBox="1"/>
          <p:nvPr/>
        </p:nvSpPr>
        <p:spPr>
          <a:xfrm>
            <a:off x="266700" y="1572902"/>
            <a:ext cx="66985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Order to keep up with the stream, your application must: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 distributed, to handle multiple shards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 fault tolerant, to handle failures in hardware or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 up and down as the number of shards increase or decrease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Kinesis Client Library (KCL) helps with distributed processing: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Simplifies reading from the stream by abstracting your code from individual shards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Automatically starts a Kinesis Worker for each shard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and decrease Kinesis Workers as number of shards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checkpoints to keep track of a Worker's location in the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Restarts Workers if they fail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B139A-97AE-DC43-BB61-F45BE6E2D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367" y="1308002"/>
            <a:ext cx="4242019" cy="524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47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data out of Kinesis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601B77-AE26-2046-B15C-DBBD2F6AF0B2}"/>
              </a:ext>
            </a:extLst>
          </p:cNvPr>
          <p:cNvSpPr txBox="1"/>
          <p:nvPr/>
        </p:nvSpPr>
        <p:spPr>
          <a:xfrm>
            <a:off x="266700" y="938670"/>
            <a:ext cx="678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Client library for fault-tolerant, at least-once, real-time processing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7727F-82CD-174A-9133-673001A20841}"/>
              </a:ext>
            </a:extLst>
          </p:cNvPr>
          <p:cNvSpPr txBox="1"/>
          <p:nvPr/>
        </p:nvSpPr>
        <p:spPr>
          <a:xfrm>
            <a:off x="266700" y="1572902"/>
            <a:ext cx="6698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 the KCL with Auto Scaling Groups: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 Scaling policies will restart EC2 instances if they fail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Automatically add EC2 instances when load increases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KCL will automatically redistribute Workers to use the new EC2 instances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B139A-97AE-DC43-BB61-F45BE6E2D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367" y="1308002"/>
            <a:ext cx="4242019" cy="524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16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C3333-E486-F446-9F40-9037449C3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95" y="714389"/>
            <a:ext cx="7137209" cy="542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3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alphaModFix amt="5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4C58-1D63-CA44-9D51-530E26C9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Amazon Glue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6CB7461-7864-5C48-B40A-8EC5ECDDD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Fully managed ETL service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AECC3-92CE-EA46-9A3A-5EC5D9710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19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6067999" cy="593725"/>
          </a:xfrm>
        </p:spPr>
        <p:txBody>
          <a:bodyPr/>
          <a:lstStyle/>
          <a:p>
            <a:r>
              <a:rPr lang="en-US" dirty="0"/>
              <a:t>Simple, flexible, cost-effective ETL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7727F-82CD-174A-9133-673001A20841}"/>
              </a:ext>
            </a:extLst>
          </p:cNvPr>
          <p:cNvSpPr txBox="1"/>
          <p:nvPr/>
        </p:nvSpPr>
        <p:spPr>
          <a:xfrm>
            <a:off x="266700" y="1572902"/>
            <a:ext cx="66985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 Glue is a fully managed ETL (extract, transform and load) service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Categorize your data, clean it, enrich it and move it reliably between various data stores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catalogued, your data is immediately searchable and queryable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and cost-effective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Serverless, runs on a fully managed, auto-scaling Spark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74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0B3C39-1BA5-9D47-A148-A7D21AFC4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35</a:t>
            </a:fld>
            <a:endParaRPr lang="en-US" dirty="0"/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B8F076A2-C8F7-C246-BB36-408B386CB973}"/>
              </a:ext>
            </a:extLst>
          </p:cNvPr>
          <p:cNvSpPr txBox="1">
            <a:spLocks/>
          </p:cNvSpPr>
          <p:nvPr/>
        </p:nvSpPr>
        <p:spPr>
          <a:xfrm>
            <a:off x="266700" y="413812"/>
            <a:ext cx="11696700" cy="593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Glue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0E0133-CBA1-304C-9AEF-3ECA50AA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43" y="1250721"/>
            <a:ext cx="1320800" cy="111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4DDEE7-A942-8A42-837F-4D30A53F2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93" y="2770483"/>
            <a:ext cx="1384300" cy="101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7A754A-BA50-2E42-9A0F-EB0301EF0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43" y="4188645"/>
            <a:ext cx="1320800" cy="1117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7C72B6-07C7-0543-8412-06F97BF3BF66}"/>
              </a:ext>
            </a:extLst>
          </p:cNvPr>
          <p:cNvSpPr txBox="1"/>
          <p:nvPr/>
        </p:nvSpPr>
        <p:spPr>
          <a:xfrm>
            <a:off x="2372299" y="1491157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Discover and Organize your data in various </a:t>
            </a:r>
          </a:p>
          <a:p>
            <a:r>
              <a:rPr lang="en-US" dirty="0"/>
              <a:t>databases, data warehouses and data lakes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80441-6AAD-2848-A334-989BA979F08D}"/>
              </a:ext>
            </a:extLst>
          </p:cNvPr>
          <p:cNvSpPr txBox="1"/>
          <p:nvPr/>
        </p:nvSpPr>
        <p:spPr>
          <a:xfrm>
            <a:off x="2372299" y="2816818"/>
            <a:ext cx="3903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 on the writing transformations</a:t>
            </a:r>
          </a:p>
          <a:p>
            <a:r>
              <a:rPr lang="en-US" dirty="0"/>
              <a:t>Generate code through a wizard</a:t>
            </a:r>
          </a:p>
          <a:p>
            <a:r>
              <a:rPr lang="en-US" dirty="0"/>
              <a:t>Write your own code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904D78-E1DF-AA4B-98E3-7B1BC2E3F608}"/>
              </a:ext>
            </a:extLst>
          </p:cNvPr>
          <p:cNvSpPr txBox="1"/>
          <p:nvPr/>
        </p:nvSpPr>
        <p:spPr>
          <a:xfrm>
            <a:off x="2372299" y="4424279"/>
            <a:ext cx="6750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Runs jobs in Spark containers - automatic scaling based on SLA</a:t>
            </a:r>
          </a:p>
          <a:p>
            <a:r>
              <a:rPr lang="en-US" dirty="0"/>
              <a:t>Glue is serverless - only pay for the resources you consume</a:t>
            </a:r>
          </a:p>
        </p:txBody>
      </p:sp>
    </p:spTree>
    <p:extLst>
      <p:ext uri="{BB962C8B-B14F-4D97-AF65-F5344CB8AC3E}">
        <p14:creationId xmlns:p14="http://schemas.microsoft.com/office/powerpoint/2010/main" val="1300969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6607825" cy="593725"/>
          </a:xfrm>
        </p:spPr>
        <p:txBody>
          <a:bodyPr/>
          <a:lstStyle/>
          <a:p>
            <a:r>
              <a:rPr lang="en-US" dirty="0"/>
              <a:t>Crawlers, auto-populate data catalog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7727F-82CD-174A-9133-673001A20841}"/>
              </a:ext>
            </a:extLst>
          </p:cNvPr>
          <p:cNvSpPr txBox="1"/>
          <p:nvPr/>
        </p:nvSpPr>
        <p:spPr>
          <a:xfrm>
            <a:off x="266700" y="1572902"/>
            <a:ext cx="66985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Run crawlers on-demand and on a schedule to discover new data and schema changes</a:t>
            </a:r>
          </a:p>
          <a:p>
            <a:endParaRPr lang="en-US" b="1" dirty="0"/>
          </a:p>
          <a:p>
            <a:r>
              <a:rPr lang="en-US" b="1" dirty="0"/>
              <a:t>Serverless - Only pay when crawls run</a:t>
            </a:r>
          </a:p>
          <a:p>
            <a:endParaRPr lang="en-US" dirty="0"/>
          </a:p>
          <a:p>
            <a:r>
              <a:rPr lang="en-US" b="1" dirty="0"/>
              <a:t>Crawlers can crawl both file-based and table-based data stores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152C82A-0F68-ED4E-A7FC-74E2A6A56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9669" y="3255255"/>
            <a:ext cx="1770090" cy="177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32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6607825" cy="593725"/>
          </a:xfrm>
        </p:spPr>
        <p:txBody>
          <a:bodyPr/>
          <a:lstStyle/>
          <a:p>
            <a:r>
              <a:rPr lang="en-US" dirty="0"/>
              <a:t>Which Data Stores Can I Crawl?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7727F-82CD-174A-9133-673001A20841}"/>
              </a:ext>
            </a:extLst>
          </p:cNvPr>
          <p:cNvSpPr txBox="1"/>
          <p:nvPr/>
        </p:nvSpPr>
        <p:spPr>
          <a:xfrm>
            <a:off x="266700" y="1572902"/>
            <a:ext cx="66985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Crawlers can crawl the following data stores through their respective native interfaces: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Simple Storage Service (Amazon S3)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DynamoDB</a:t>
            </a:r>
          </a:p>
        </p:txBody>
      </p:sp>
    </p:spTree>
    <p:extLst>
      <p:ext uri="{BB962C8B-B14F-4D97-AF65-F5344CB8AC3E}">
        <p14:creationId xmlns:p14="http://schemas.microsoft.com/office/powerpoint/2010/main" val="2813058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6607825" cy="593725"/>
          </a:xfrm>
        </p:spPr>
        <p:txBody>
          <a:bodyPr/>
          <a:lstStyle/>
          <a:p>
            <a:r>
              <a:rPr lang="en-US" dirty="0"/>
              <a:t>Which Data Stores Can I Crawl?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7727F-82CD-174A-9133-673001A20841}"/>
              </a:ext>
            </a:extLst>
          </p:cNvPr>
          <p:cNvSpPr txBox="1"/>
          <p:nvPr/>
        </p:nvSpPr>
        <p:spPr>
          <a:xfrm>
            <a:off x="266700" y="1572902"/>
            <a:ext cx="66985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Crawlers can crawl the following data stores through a JDBC connection: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Redshift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Relational Database Service (Amazon RDS)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Amazon Aurora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MariaDB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Microsoft SQL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MySQL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Oracle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37937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6607825" cy="593725"/>
          </a:xfrm>
        </p:spPr>
        <p:txBody>
          <a:bodyPr/>
          <a:lstStyle/>
          <a:p>
            <a:r>
              <a:rPr lang="en-US" dirty="0"/>
              <a:t>Which Data Stores Can I Crawl?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7727F-82CD-174A-9133-673001A20841}"/>
              </a:ext>
            </a:extLst>
          </p:cNvPr>
          <p:cNvSpPr txBox="1"/>
          <p:nvPr/>
        </p:nvSpPr>
        <p:spPr>
          <a:xfrm>
            <a:off x="266700" y="1572902"/>
            <a:ext cx="66985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Crawlers can crawl the following data stores through a JDBC connection: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Publicly accessible databases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Amazon Aurora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MariaDB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Microsoft SQL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MySQL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Oracle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3204002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EDDAD-1149-D349-AF48-699EF4FBA2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5CD700-0FC5-164A-B2E8-0D25CEB3F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24" y="971550"/>
            <a:ext cx="5932761" cy="4248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AFA8BD-D633-724E-A306-DB7F4319EB51}"/>
              </a:ext>
            </a:extLst>
          </p:cNvPr>
          <p:cNvSpPr txBox="1"/>
          <p:nvPr/>
        </p:nvSpPr>
        <p:spPr>
          <a:xfrm>
            <a:off x="6515100" y="1130300"/>
            <a:ext cx="4305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IT/Application servers logs</a:t>
            </a:r>
          </a:p>
          <a:p>
            <a:pPr lvl="1"/>
            <a:r>
              <a:rPr lang="en-US" dirty="0">
                <a:latin typeface="+mj-lt"/>
              </a:rPr>
              <a:t>IT Infrastructure logs, Metering,</a:t>
            </a:r>
          </a:p>
          <a:p>
            <a:pPr lvl="1"/>
            <a:r>
              <a:rPr lang="en-US" dirty="0">
                <a:latin typeface="+mj-lt"/>
              </a:rPr>
              <a:t>Audit logs, Change logs</a:t>
            </a:r>
          </a:p>
        </p:txBody>
      </p:sp>
    </p:spTree>
    <p:extLst>
      <p:ext uri="{BB962C8B-B14F-4D97-AF65-F5344CB8AC3E}">
        <p14:creationId xmlns:p14="http://schemas.microsoft.com/office/powerpoint/2010/main" val="3402482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D5FE15-84FA-EB4B-987B-433761D09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EE338-844E-4643-8325-82991BC48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2" y="588807"/>
            <a:ext cx="10761256" cy="568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6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alphaModFix amt="5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4C58-1D63-CA44-9D51-530E26C9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Amazon Athena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6CB7461-7864-5C48-B40A-8EC5ECDDD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Interactive data analysis tool for complex queries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AECC3-92CE-EA46-9A3A-5EC5D9710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810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6067999" cy="593725"/>
          </a:xfrm>
        </p:spPr>
        <p:txBody>
          <a:bodyPr/>
          <a:lstStyle/>
          <a:p>
            <a:r>
              <a:rPr lang="en-US" dirty="0"/>
              <a:t>What is Amazon Athena?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7727F-82CD-174A-9133-673001A20841}"/>
              </a:ext>
            </a:extLst>
          </p:cNvPr>
          <p:cNvSpPr txBox="1"/>
          <p:nvPr/>
        </p:nvSpPr>
        <p:spPr>
          <a:xfrm>
            <a:off x="266700" y="1572902"/>
            <a:ext cx="66985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Athena is an interactive query service that makes it easy to analyze data in Amazon S3 using standard SQL.</a:t>
            </a:r>
          </a:p>
          <a:p>
            <a:endParaRPr lang="en-US" dirty="0"/>
          </a:p>
          <a:p>
            <a:r>
              <a:rPr lang="en-US" dirty="0"/>
              <a:t>Athena is serverless, so there is no infrastructure to </a:t>
            </a:r>
            <a:r>
              <a:rPr lang="en-US" dirty="0" err="1"/>
              <a:t>manage,it</a:t>
            </a:r>
            <a:r>
              <a:rPr lang="en-US" dirty="0"/>
              <a:t> scales with usage, is high available and fault tolerant, and you pay only for the queries that you run.</a:t>
            </a:r>
          </a:p>
        </p:txBody>
      </p:sp>
    </p:spTree>
    <p:extLst>
      <p:ext uri="{BB962C8B-B14F-4D97-AF65-F5344CB8AC3E}">
        <p14:creationId xmlns:p14="http://schemas.microsoft.com/office/powerpoint/2010/main" val="39929683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6067999" cy="593725"/>
          </a:xfrm>
        </p:spPr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7727F-82CD-174A-9133-673001A20841}"/>
              </a:ext>
            </a:extLst>
          </p:cNvPr>
          <p:cNvSpPr txBox="1"/>
          <p:nvPr/>
        </p:nvSpPr>
        <p:spPr>
          <a:xfrm>
            <a:off x="266700" y="1422511"/>
            <a:ext cx="66985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Easy to Use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into the Console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Type in a Hive DDL Statement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a Glue Data Catalog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the Console Add Table wizard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querying</a:t>
            </a:r>
          </a:p>
        </p:txBody>
      </p:sp>
    </p:spTree>
    <p:extLst>
      <p:ext uri="{BB962C8B-B14F-4D97-AF65-F5344CB8AC3E}">
        <p14:creationId xmlns:p14="http://schemas.microsoft.com/office/powerpoint/2010/main" val="3891699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6067999" cy="593725"/>
          </a:xfrm>
        </p:spPr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7727F-82CD-174A-9133-673001A20841}"/>
              </a:ext>
            </a:extLst>
          </p:cNvPr>
          <p:cNvSpPr txBox="1"/>
          <p:nvPr/>
        </p:nvSpPr>
        <p:spPr>
          <a:xfrm>
            <a:off x="266700" y="1422511"/>
            <a:ext cx="66985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High Available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connect to a service endpoint or log into the console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Athena uses warm compute pools across multiple Availability Zones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data is in Amazon S3, which is also highly available and designed for 99.999999999% durability</a:t>
            </a:r>
          </a:p>
        </p:txBody>
      </p:sp>
    </p:spTree>
    <p:extLst>
      <p:ext uri="{BB962C8B-B14F-4D97-AF65-F5344CB8AC3E}">
        <p14:creationId xmlns:p14="http://schemas.microsoft.com/office/powerpoint/2010/main" val="2275134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6067999" cy="593725"/>
          </a:xfrm>
        </p:spPr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7727F-82CD-174A-9133-673001A20841}"/>
              </a:ext>
            </a:extLst>
          </p:cNvPr>
          <p:cNvSpPr txBox="1"/>
          <p:nvPr/>
        </p:nvSpPr>
        <p:spPr>
          <a:xfrm>
            <a:off x="266700" y="1422511"/>
            <a:ext cx="66985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Simple Pricing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DDL operations - FREE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SQL operations - FREE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scanned - $5 / TB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S3 rates for storage requests, and data transfer apply</a:t>
            </a:r>
          </a:p>
        </p:txBody>
      </p:sp>
    </p:spTree>
    <p:extLst>
      <p:ext uri="{BB962C8B-B14F-4D97-AF65-F5344CB8AC3E}">
        <p14:creationId xmlns:p14="http://schemas.microsoft.com/office/powerpoint/2010/main" val="2857908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6067999" cy="593725"/>
          </a:xfrm>
        </p:spPr>
        <p:txBody>
          <a:bodyPr/>
          <a:lstStyle/>
          <a:p>
            <a:r>
              <a:rPr lang="en-US" dirty="0"/>
              <a:t>Amazon Athena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7727F-82CD-174A-9133-673001A20841}"/>
              </a:ext>
            </a:extLst>
          </p:cNvPr>
          <p:cNvSpPr txBox="1"/>
          <p:nvPr/>
        </p:nvSpPr>
        <p:spPr>
          <a:xfrm>
            <a:off x="266700" y="1572902"/>
            <a:ext cx="669850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Suported</a:t>
            </a:r>
            <a:r>
              <a:rPr lang="en-US" b="1" dirty="0"/>
              <a:t> Data Formats</a:t>
            </a:r>
            <a:endParaRPr lang="en-US" dirty="0"/>
          </a:p>
          <a:p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CSV, TSV, JSON or </a:t>
            </a:r>
            <a:r>
              <a:rPr lang="en-US" dirty="0" err="1"/>
              <a:t>Textfiles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ORC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Parquet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Snappy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Zlib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LZO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GZIP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894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FD1B28-8223-A24A-8A6B-2E024DE57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93245-BF84-FA4A-8BA4-86ADE8475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4" y="1062566"/>
            <a:ext cx="11914911" cy="473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0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alphaModFix amt="5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4C58-1D63-CA44-9D51-530E26C9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Quicksight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6CB7461-7864-5C48-B40A-8EC5ECDDD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Fast, cloud-powered business intelligence service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AECC3-92CE-EA46-9A3A-5EC5D9710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00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6067999" cy="593725"/>
          </a:xfrm>
        </p:spPr>
        <p:txBody>
          <a:bodyPr/>
          <a:lstStyle/>
          <a:p>
            <a:r>
              <a:rPr lang="en-US" dirty="0"/>
              <a:t>What is Amazon QuickSight?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7727F-82CD-174A-9133-673001A20841}"/>
              </a:ext>
            </a:extLst>
          </p:cNvPr>
          <p:cNvSpPr txBox="1"/>
          <p:nvPr/>
        </p:nvSpPr>
        <p:spPr>
          <a:xfrm>
            <a:off x="266700" y="1572902"/>
            <a:ext cx="66985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Athena is an interactive query service that makes it easy to analyze data in Amazon S3 using standard SQL.</a:t>
            </a:r>
          </a:p>
          <a:p>
            <a:endParaRPr lang="en-US" dirty="0"/>
          </a:p>
          <a:p>
            <a:r>
              <a:rPr lang="en-US" dirty="0"/>
              <a:t>Athena is serverless, so there is no infrastructure to manage, it scales with usage, is high available and fault tolerant, and you pay only for the queries that you run.</a:t>
            </a:r>
          </a:p>
        </p:txBody>
      </p:sp>
    </p:spTree>
    <p:extLst>
      <p:ext uri="{BB962C8B-B14F-4D97-AF65-F5344CB8AC3E}">
        <p14:creationId xmlns:p14="http://schemas.microsoft.com/office/powerpoint/2010/main" val="2609695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EDDAD-1149-D349-AF48-699EF4FBA2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5CD700-0FC5-164A-B2E8-0D25CEB3F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24" y="971550"/>
            <a:ext cx="5932761" cy="4248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AFA8BD-D633-724E-A306-DB7F4319EB51}"/>
              </a:ext>
            </a:extLst>
          </p:cNvPr>
          <p:cNvSpPr txBox="1"/>
          <p:nvPr/>
        </p:nvSpPr>
        <p:spPr>
          <a:xfrm>
            <a:off x="6515100" y="1130300"/>
            <a:ext cx="4305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IT/Application servers logs</a:t>
            </a:r>
          </a:p>
          <a:p>
            <a:pPr lvl="1"/>
            <a:r>
              <a:rPr lang="en-US" dirty="0">
                <a:latin typeface="+mj-lt"/>
              </a:rPr>
              <a:t>IT Infrastructure logs, Metering,</a:t>
            </a:r>
          </a:p>
          <a:p>
            <a:pPr lvl="1"/>
            <a:r>
              <a:rPr lang="en-US" dirty="0">
                <a:latin typeface="+mj-lt"/>
              </a:rPr>
              <a:t>Audit logs, Change logs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Web sites / Mobile Apps / Ads</a:t>
            </a:r>
          </a:p>
          <a:p>
            <a:pPr lvl="1"/>
            <a:r>
              <a:rPr lang="en-US" dirty="0">
                <a:latin typeface="+mj-lt"/>
              </a:rPr>
              <a:t>Clickstream, User Engagement</a:t>
            </a:r>
          </a:p>
        </p:txBody>
      </p:sp>
    </p:spTree>
    <p:extLst>
      <p:ext uri="{BB962C8B-B14F-4D97-AF65-F5344CB8AC3E}">
        <p14:creationId xmlns:p14="http://schemas.microsoft.com/office/powerpoint/2010/main" val="16828879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6067999" cy="593725"/>
          </a:xfrm>
        </p:spPr>
        <p:txBody>
          <a:bodyPr/>
          <a:lstStyle/>
          <a:p>
            <a:r>
              <a:rPr lang="en-US" dirty="0"/>
              <a:t>Who Is QuickSight For?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7727F-82CD-174A-9133-673001A20841}"/>
              </a:ext>
            </a:extLst>
          </p:cNvPr>
          <p:cNvSpPr txBox="1"/>
          <p:nvPr/>
        </p:nvSpPr>
        <p:spPr>
          <a:xfrm>
            <a:off x="266700" y="1572902"/>
            <a:ext cx="6698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QuickSight is designed to give everyday business users the flexibility to do easy, self-serve analysis on their data.</a:t>
            </a:r>
          </a:p>
          <a:p>
            <a:endParaRPr lang="en-US" dirty="0"/>
          </a:p>
          <a:p>
            <a:r>
              <a:rPr lang="en-US" dirty="0"/>
              <a:t>QuickSight is also perfect for delivering published dashboards throughout the organization.</a:t>
            </a:r>
          </a:p>
        </p:txBody>
      </p:sp>
    </p:spTree>
    <p:extLst>
      <p:ext uri="{BB962C8B-B14F-4D97-AF65-F5344CB8AC3E}">
        <p14:creationId xmlns:p14="http://schemas.microsoft.com/office/powerpoint/2010/main" val="2441253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7841714" cy="593725"/>
          </a:xfrm>
        </p:spPr>
        <p:txBody>
          <a:bodyPr/>
          <a:lstStyle/>
          <a:p>
            <a:r>
              <a:rPr lang="en-US" dirty="0"/>
              <a:t>Deep Integration with AWS Data 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7727F-82CD-174A-9133-673001A20841}"/>
              </a:ext>
            </a:extLst>
          </p:cNvPr>
          <p:cNvSpPr txBox="1"/>
          <p:nvPr/>
        </p:nvSpPr>
        <p:spPr>
          <a:xfrm>
            <a:off x="266700" y="1572902"/>
            <a:ext cx="669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QuickSight is deeply integrated with AWS data sources like:</a:t>
            </a:r>
          </a:p>
        </p:txBody>
      </p:sp>
    </p:spTree>
    <p:extLst>
      <p:ext uri="{BB962C8B-B14F-4D97-AF65-F5344CB8AC3E}">
        <p14:creationId xmlns:p14="http://schemas.microsoft.com/office/powerpoint/2010/main" val="1296486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7841714" cy="593725"/>
          </a:xfrm>
        </p:spPr>
        <p:txBody>
          <a:bodyPr/>
          <a:lstStyle/>
          <a:p>
            <a:r>
              <a:rPr lang="en-US" dirty="0"/>
              <a:t>Deep Integration with AWS Data 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7727F-82CD-174A-9133-673001A20841}"/>
              </a:ext>
            </a:extLst>
          </p:cNvPr>
          <p:cNvSpPr txBox="1"/>
          <p:nvPr/>
        </p:nvSpPr>
        <p:spPr>
          <a:xfrm>
            <a:off x="266700" y="1572902"/>
            <a:ext cx="669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QuickSight is deeply integrated with AWS data sources like: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8CE65-A204-2345-A085-9B3DCD91AFB0}"/>
              </a:ext>
            </a:extLst>
          </p:cNvPr>
          <p:cNvSpPr txBox="1"/>
          <p:nvPr/>
        </p:nvSpPr>
        <p:spPr>
          <a:xfrm>
            <a:off x="1117730" y="3780728"/>
            <a:ext cx="1691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Redshift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27C1B2-FB7D-1D4F-BF80-3122C7902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7835" y="3049483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56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7841714" cy="593725"/>
          </a:xfrm>
        </p:spPr>
        <p:txBody>
          <a:bodyPr/>
          <a:lstStyle/>
          <a:p>
            <a:r>
              <a:rPr lang="en-US" dirty="0"/>
              <a:t>Deep Integration with AWS Data 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7727F-82CD-174A-9133-673001A20841}"/>
              </a:ext>
            </a:extLst>
          </p:cNvPr>
          <p:cNvSpPr txBox="1"/>
          <p:nvPr/>
        </p:nvSpPr>
        <p:spPr>
          <a:xfrm>
            <a:off x="266700" y="1572902"/>
            <a:ext cx="669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QuickSight is deeply integrated with AWS data sources like: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8CE65-A204-2345-A085-9B3DCD91AFB0}"/>
              </a:ext>
            </a:extLst>
          </p:cNvPr>
          <p:cNvSpPr txBox="1"/>
          <p:nvPr/>
        </p:nvSpPr>
        <p:spPr>
          <a:xfrm>
            <a:off x="1117730" y="3780728"/>
            <a:ext cx="1691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Redshift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27C1B2-FB7D-1D4F-BF80-3122C7902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7835" y="3049483"/>
            <a:ext cx="711200" cy="71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3F1C71-E7E1-B84E-B58D-1382C76CBF43}"/>
              </a:ext>
            </a:extLst>
          </p:cNvPr>
          <p:cNvSpPr txBox="1"/>
          <p:nvPr/>
        </p:nvSpPr>
        <p:spPr>
          <a:xfrm>
            <a:off x="3280580" y="3860624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C201C14-983C-E444-AE5E-03EC5862E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5932" y="3064811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868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7841714" cy="593725"/>
          </a:xfrm>
        </p:spPr>
        <p:txBody>
          <a:bodyPr/>
          <a:lstStyle/>
          <a:p>
            <a:r>
              <a:rPr lang="en-US" dirty="0"/>
              <a:t>Deep Integration with AWS Data 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7727F-82CD-174A-9133-673001A20841}"/>
              </a:ext>
            </a:extLst>
          </p:cNvPr>
          <p:cNvSpPr txBox="1"/>
          <p:nvPr/>
        </p:nvSpPr>
        <p:spPr>
          <a:xfrm>
            <a:off x="266700" y="1572902"/>
            <a:ext cx="669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QuickSight is deeply integrated with AWS data sources like: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8CE65-A204-2345-A085-9B3DCD91AFB0}"/>
              </a:ext>
            </a:extLst>
          </p:cNvPr>
          <p:cNvSpPr txBox="1"/>
          <p:nvPr/>
        </p:nvSpPr>
        <p:spPr>
          <a:xfrm>
            <a:off x="1117730" y="3780728"/>
            <a:ext cx="1691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Redshift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27C1B2-FB7D-1D4F-BF80-3122C7902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7835" y="3049483"/>
            <a:ext cx="711200" cy="71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3F1C71-E7E1-B84E-B58D-1382C76CBF43}"/>
              </a:ext>
            </a:extLst>
          </p:cNvPr>
          <p:cNvSpPr txBox="1"/>
          <p:nvPr/>
        </p:nvSpPr>
        <p:spPr>
          <a:xfrm>
            <a:off x="3280580" y="3860624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C201C14-983C-E444-AE5E-03EC5862E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5932" y="3064811"/>
            <a:ext cx="711200" cy="711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41259C9-B0A7-2842-A68B-4CDDD02976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2847" y="3040134"/>
            <a:ext cx="711200" cy="71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DFFE6B-4FB5-CD42-B557-1E6BA652D214}"/>
              </a:ext>
            </a:extLst>
          </p:cNvPr>
          <p:cNvSpPr txBox="1"/>
          <p:nvPr/>
        </p:nvSpPr>
        <p:spPr>
          <a:xfrm>
            <a:off x="5807495" y="3751334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Simple Storage Service</a:t>
            </a:r>
          </a:p>
        </p:txBody>
      </p:sp>
    </p:spTree>
    <p:extLst>
      <p:ext uri="{BB962C8B-B14F-4D97-AF65-F5344CB8AC3E}">
        <p14:creationId xmlns:p14="http://schemas.microsoft.com/office/powerpoint/2010/main" val="33166498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7841714" cy="593725"/>
          </a:xfrm>
        </p:spPr>
        <p:txBody>
          <a:bodyPr/>
          <a:lstStyle/>
          <a:p>
            <a:r>
              <a:rPr lang="en-US" dirty="0"/>
              <a:t>Deep Integration with AWS Data 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7727F-82CD-174A-9133-673001A20841}"/>
              </a:ext>
            </a:extLst>
          </p:cNvPr>
          <p:cNvSpPr txBox="1"/>
          <p:nvPr/>
        </p:nvSpPr>
        <p:spPr>
          <a:xfrm>
            <a:off x="266700" y="1572902"/>
            <a:ext cx="669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QuickSight is deeply integrated with AWS data sources like: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8CE65-A204-2345-A085-9B3DCD91AFB0}"/>
              </a:ext>
            </a:extLst>
          </p:cNvPr>
          <p:cNvSpPr txBox="1"/>
          <p:nvPr/>
        </p:nvSpPr>
        <p:spPr>
          <a:xfrm>
            <a:off x="1117730" y="3780728"/>
            <a:ext cx="1691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Redshift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27C1B2-FB7D-1D4F-BF80-3122C7902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7835" y="3049483"/>
            <a:ext cx="711200" cy="71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3F1C71-E7E1-B84E-B58D-1382C76CBF43}"/>
              </a:ext>
            </a:extLst>
          </p:cNvPr>
          <p:cNvSpPr txBox="1"/>
          <p:nvPr/>
        </p:nvSpPr>
        <p:spPr>
          <a:xfrm>
            <a:off x="3280580" y="3860624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C201C14-983C-E444-AE5E-03EC5862E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5932" y="3064811"/>
            <a:ext cx="711200" cy="711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41259C9-B0A7-2842-A68B-4CDDD02976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2847" y="3040134"/>
            <a:ext cx="711200" cy="71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DFFE6B-4FB5-CD42-B557-1E6BA652D214}"/>
              </a:ext>
            </a:extLst>
          </p:cNvPr>
          <p:cNvSpPr txBox="1"/>
          <p:nvPr/>
        </p:nvSpPr>
        <p:spPr>
          <a:xfrm>
            <a:off x="5807495" y="3751334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Simple Storage Service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FB96D3-D873-F74E-B392-0883012224B6}"/>
              </a:ext>
            </a:extLst>
          </p:cNvPr>
          <p:cNvSpPr txBox="1"/>
          <p:nvPr/>
        </p:nvSpPr>
        <p:spPr>
          <a:xfrm>
            <a:off x="8646326" y="3784230"/>
            <a:ext cx="1691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Athena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F2FAB19-347B-7944-A517-8E90D3DCCB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36431" y="3049483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607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7841714" cy="593725"/>
          </a:xfrm>
        </p:spPr>
        <p:txBody>
          <a:bodyPr/>
          <a:lstStyle/>
          <a:p>
            <a:r>
              <a:rPr lang="en-US" dirty="0"/>
              <a:t>Deep Integration with AWS Data 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7727F-82CD-174A-9133-673001A20841}"/>
              </a:ext>
            </a:extLst>
          </p:cNvPr>
          <p:cNvSpPr txBox="1"/>
          <p:nvPr/>
        </p:nvSpPr>
        <p:spPr>
          <a:xfrm>
            <a:off x="266700" y="1572902"/>
            <a:ext cx="669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QuickSight is deeply integrated with AWS data sources like: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8CE65-A204-2345-A085-9B3DCD91AFB0}"/>
              </a:ext>
            </a:extLst>
          </p:cNvPr>
          <p:cNvSpPr txBox="1"/>
          <p:nvPr/>
        </p:nvSpPr>
        <p:spPr>
          <a:xfrm>
            <a:off x="1117730" y="3780728"/>
            <a:ext cx="1691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Redshift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27C1B2-FB7D-1D4F-BF80-3122C7902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7835" y="3049483"/>
            <a:ext cx="711200" cy="71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3F1C71-E7E1-B84E-B58D-1382C76CBF43}"/>
              </a:ext>
            </a:extLst>
          </p:cNvPr>
          <p:cNvSpPr txBox="1"/>
          <p:nvPr/>
        </p:nvSpPr>
        <p:spPr>
          <a:xfrm>
            <a:off x="3280580" y="3860624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C201C14-983C-E444-AE5E-03EC5862E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5932" y="3064811"/>
            <a:ext cx="711200" cy="711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41259C9-B0A7-2842-A68B-4CDDD02976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2847" y="3040134"/>
            <a:ext cx="711200" cy="71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DFFE6B-4FB5-CD42-B557-1E6BA652D214}"/>
              </a:ext>
            </a:extLst>
          </p:cNvPr>
          <p:cNvSpPr txBox="1"/>
          <p:nvPr/>
        </p:nvSpPr>
        <p:spPr>
          <a:xfrm>
            <a:off x="5807495" y="3751334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Simple Storage Service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FB96D3-D873-F74E-B392-0883012224B6}"/>
              </a:ext>
            </a:extLst>
          </p:cNvPr>
          <p:cNvSpPr txBox="1"/>
          <p:nvPr/>
        </p:nvSpPr>
        <p:spPr>
          <a:xfrm>
            <a:off x="8646326" y="3784230"/>
            <a:ext cx="1691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Athena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F2FAB19-347B-7944-A517-8E90D3DCCB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36431" y="3049483"/>
            <a:ext cx="711200" cy="711200"/>
          </a:xfrm>
          <a:prstGeom prst="rect">
            <a:avLst/>
          </a:prstGeom>
        </p:spPr>
      </p:pic>
      <p:pic>
        <p:nvPicPr>
          <p:cNvPr id="1028" name="Picture 4" descr="Resultado de imagem para excel icon">
            <a:extLst>
              <a:ext uri="{FF2B5EF4-FFF2-40B4-BE49-F238E27FC236}">
                <a16:creationId xmlns:a16="http://schemas.microsoft.com/office/drawing/2014/main" id="{3B74812D-39A3-4041-9507-2EC0A6295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830" y="4572786"/>
            <a:ext cx="1215673" cy="121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C25E2B-BF02-7B49-83A2-A1C43B44F84D}"/>
              </a:ext>
            </a:extLst>
          </p:cNvPr>
          <p:cNvSpPr txBox="1"/>
          <p:nvPr/>
        </p:nvSpPr>
        <p:spPr>
          <a:xfrm>
            <a:off x="1835960" y="5683348"/>
            <a:ext cx="1691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Microsoft Excel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1427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7841714" cy="593725"/>
          </a:xfrm>
        </p:spPr>
        <p:txBody>
          <a:bodyPr/>
          <a:lstStyle/>
          <a:p>
            <a:r>
              <a:rPr lang="en-US" dirty="0"/>
              <a:t>Deep Integration with AWS Data 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7727F-82CD-174A-9133-673001A20841}"/>
              </a:ext>
            </a:extLst>
          </p:cNvPr>
          <p:cNvSpPr txBox="1"/>
          <p:nvPr/>
        </p:nvSpPr>
        <p:spPr>
          <a:xfrm>
            <a:off x="266700" y="1572902"/>
            <a:ext cx="669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QuickSight is deeply integrated with AWS data sources like: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8CE65-A204-2345-A085-9B3DCD91AFB0}"/>
              </a:ext>
            </a:extLst>
          </p:cNvPr>
          <p:cNvSpPr txBox="1"/>
          <p:nvPr/>
        </p:nvSpPr>
        <p:spPr>
          <a:xfrm>
            <a:off x="1117730" y="3780728"/>
            <a:ext cx="1691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Redshift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27C1B2-FB7D-1D4F-BF80-3122C7902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7835" y="3049483"/>
            <a:ext cx="711200" cy="71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3F1C71-E7E1-B84E-B58D-1382C76CBF43}"/>
              </a:ext>
            </a:extLst>
          </p:cNvPr>
          <p:cNvSpPr txBox="1"/>
          <p:nvPr/>
        </p:nvSpPr>
        <p:spPr>
          <a:xfrm>
            <a:off x="3280580" y="3860624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C201C14-983C-E444-AE5E-03EC5862E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5932" y="3064811"/>
            <a:ext cx="711200" cy="711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41259C9-B0A7-2842-A68B-4CDDD02976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2847" y="3040134"/>
            <a:ext cx="711200" cy="71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DFFE6B-4FB5-CD42-B557-1E6BA652D214}"/>
              </a:ext>
            </a:extLst>
          </p:cNvPr>
          <p:cNvSpPr txBox="1"/>
          <p:nvPr/>
        </p:nvSpPr>
        <p:spPr>
          <a:xfrm>
            <a:off x="5807495" y="3751334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Simple Storage Service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FB96D3-D873-F74E-B392-0883012224B6}"/>
              </a:ext>
            </a:extLst>
          </p:cNvPr>
          <p:cNvSpPr txBox="1"/>
          <p:nvPr/>
        </p:nvSpPr>
        <p:spPr>
          <a:xfrm>
            <a:off x="8646326" y="3784230"/>
            <a:ext cx="1691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Athena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F2FAB19-347B-7944-A517-8E90D3DCCB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36431" y="3049483"/>
            <a:ext cx="711200" cy="711200"/>
          </a:xfrm>
          <a:prstGeom prst="rect">
            <a:avLst/>
          </a:prstGeom>
        </p:spPr>
      </p:pic>
      <p:pic>
        <p:nvPicPr>
          <p:cNvPr id="1028" name="Picture 4" descr="Resultado de imagem para excel icon">
            <a:extLst>
              <a:ext uri="{FF2B5EF4-FFF2-40B4-BE49-F238E27FC236}">
                <a16:creationId xmlns:a16="http://schemas.microsoft.com/office/drawing/2014/main" id="{3B74812D-39A3-4041-9507-2EC0A6295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830" y="4572786"/>
            <a:ext cx="1215673" cy="121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salesforce icon">
            <a:extLst>
              <a:ext uri="{FF2B5EF4-FFF2-40B4-BE49-F238E27FC236}">
                <a16:creationId xmlns:a16="http://schemas.microsoft.com/office/drawing/2014/main" id="{B15810F4-283A-0641-8901-A96C676D0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348" y="4475385"/>
            <a:ext cx="1410476" cy="14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C25E2B-BF02-7B49-83A2-A1C43B44F84D}"/>
              </a:ext>
            </a:extLst>
          </p:cNvPr>
          <p:cNvSpPr txBox="1"/>
          <p:nvPr/>
        </p:nvSpPr>
        <p:spPr>
          <a:xfrm>
            <a:off x="1835960" y="5683348"/>
            <a:ext cx="1691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Microsoft Excel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07667E-9610-D847-834D-7B6EC070BC95}"/>
              </a:ext>
            </a:extLst>
          </p:cNvPr>
          <p:cNvSpPr txBox="1"/>
          <p:nvPr/>
        </p:nvSpPr>
        <p:spPr>
          <a:xfrm>
            <a:off x="4736778" y="5683348"/>
            <a:ext cx="1691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Salesforce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8207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70D3-541D-4348-81E1-5980DD59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7841714" cy="593725"/>
          </a:xfrm>
        </p:spPr>
        <p:txBody>
          <a:bodyPr/>
          <a:lstStyle/>
          <a:p>
            <a:r>
              <a:rPr lang="en-US" dirty="0"/>
              <a:t>Deep Integration with AWS Data 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D2B5-28C7-E24F-925C-656D648BB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7727F-82CD-174A-9133-673001A20841}"/>
              </a:ext>
            </a:extLst>
          </p:cNvPr>
          <p:cNvSpPr txBox="1"/>
          <p:nvPr/>
        </p:nvSpPr>
        <p:spPr>
          <a:xfrm>
            <a:off x="266700" y="1572902"/>
            <a:ext cx="669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QuickSight is deeply integrated with AWS data sources like: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8CE65-A204-2345-A085-9B3DCD91AFB0}"/>
              </a:ext>
            </a:extLst>
          </p:cNvPr>
          <p:cNvSpPr txBox="1"/>
          <p:nvPr/>
        </p:nvSpPr>
        <p:spPr>
          <a:xfrm>
            <a:off x="1117730" y="3780728"/>
            <a:ext cx="1691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Redshift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27C1B2-FB7D-1D4F-BF80-3122C7902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7835" y="3049483"/>
            <a:ext cx="711200" cy="71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3F1C71-E7E1-B84E-B58D-1382C76CBF43}"/>
              </a:ext>
            </a:extLst>
          </p:cNvPr>
          <p:cNvSpPr txBox="1"/>
          <p:nvPr/>
        </p:nvSpPr>
        <p:spPr>
          <a:xfrm>
            <a:off x="3280580" y="3860624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C201C14-983C-E444-AE5E-03EC5862E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5932" y="3064811"/>
            <a:ext cx="711200" cy="711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41259C9-B0A7-2842-A68B-4CDDD02976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2847" y="3040134"/>
            <a:ext cx="711200" cy="71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DFFE6B-4FB5-CD42-B557-1E6BA652D214}"/>
              </a:ext>
            </a:extLst>
          </p:cNvPr>
          <p:cNvSpPr txBox="1"/>
          <p:nvPr/>
        </p:nvSpPr>
        <p:spPr>
          <a:xfrm>
            <a:off x="5807495" y="3751334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Simple Storage Service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FB96D3-D873-F74E-B392-0883012224B6}"/>
              </a:ext>
            </a:extLst>
          </p:cNvPr>
          <p:cNvSpPr txBox="1"/>
          <p:nvPr/>
        </p:nvSpPr>
        <p:spPr>
          <a:xfrm>
            <a:off x="8646326" y="3784230"/>
            <a:ext cx="1691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Athena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F2FAB19-347B-7944-A517-8E90D3DCCB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36431" y="3049483"/>
            <a:ext cx="711200" cy="711200"/>
          </a:xfrm>
          <a:prstGeom prst="rect">
            <a:avLst/>
          </a:prstGeom>
        </p:spPr>
      </p:pic>
      <p:pic>
        <p:nvPicPr>
          <p:cNvPr id="1028" name="Picture 4" descr="Resultado de imagem para excel icon">
            <a:extLst>
              <a:ext uri="{FF2B5EF4-FFF2-40B4-BE49-F238E27FC236}">
                <a16:creationId xmlns:a16="http://schemas.microsoft.com/office/drawing/2014/main" id="{3B74812D-39A3-4041-9507-2EC0A6295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830" y="4572786"/>
            <a:ext cx="1215673" cy="121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salesforce icon">
            <a:extLst>
              <a:ext uri="{FF2B5EF4-FFF2-40B4-BE49-F238E27FC236}">
                <a16:creationId xmlns:a16="http://schemas.microsoft.com/office/drawing/2014/main" id="{B15810F4-283A-0641-8901-A96C676D0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348" y="4475385"/>
            <a:ext cx="1410476" cy="14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>
            <a:extLst>
              <a:ext uri="{FF2B5EF4-FFF2-40B4-BE49-F238E27FC236}">
                <a16:creationId xmlns:a16="http://schemas.microsoft.com/office/drawing/2014/main" id="{B82EE3CB-9E36-0344-954F-0D10863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669" y="4645081"/>
            <a:ext cx="1071084" cy="107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C25E2B-BF02-7B49-83A2-A1C43B44F84D}"/>
              </a:ext>
            </a:extLst>
          </p:cNvPr>
          <p:cNvSpPr txBox="1"/>
          <p:nvPr/>
        </p:nvSpPr>
        <p:spPr>
          <a:xfrm>
            <a:off x="1835960" y="5683348"/>
            <a:ext cx="1691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Microsoft Excel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07667E-9610-D847-834D-7B6EC070BC95}"/>
              </a:ext>
            </a:extLst>
          </p:cNvPr>
          <p:cNvSpPr txBox="1"/>
          <p:nvPr/>
        </p:nvSpPr>
        <p:spPr>
          <a:xfrm>
            <a:off x="4736778" y="5683348"/>
            <a:ext cx="1691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Salesforce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E5E1E5-1E41-924B-9D68-5DB1ECF1CAE6}"/>
              </a:ext>
            </a:extLst>
          </p:cNvPr>
          <p:cNvSpPr txBox="1"/>
          <p:nvPr/>
        </p:nvSpPr>
        <p:spPr>
          <a:xfrm>
            <a:off x="7336534" y="568334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On-Premises Database</a:t>
            </a:r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3003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AAD82-9F73-F341-8DEE-F026715B4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59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9156E8C-7DB9-6C4B-A6E0-CE26B5D54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514800"/>
            <a:ext cx="10617200" cy="582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88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EDDAD-1149-D349-AF48-699EF4FBA2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5CD700-0FC5-164A-B2E8-0D25CEB3F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24" y="971550"/>
            <a:ext cx="5932761" cy="4248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AFA8BD-D633-724E-A306-DB7F4319EB51}"/>
              </a:ext>
            </a:extLst>
          </p:cNvPr>
          <p:cNvSpPr txBox="1"/>
          <p:nvPr/>
        </p:nvSpPr>
        <p:spPr>
          <a:xfrm>
            <a:off x="6515100" y="1130300"/>
            <a:ext cx="4305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IT/Application servers logs</a:t>
            </a:r>
          </a:p>
          <a:p>
            <a:pPr lvl="1"/>
            <a:r>
              <a:rPr lang="en-US" dirty="0">
                <a:latin typeface="+mj-lt"/>
              </a:rPr>
              <a:t>IT Infrastructure logs, Metering,</a:t>
            </a:r>
          </a:p>
          <a:p>
            <a:pPr lvl="1"/>
            <a:r>
              <a:rPr lang="en-US" dirty="0">
                <a:latin typeface="+mj-lt"/>
              </a:rPr>
              <a:t>Audit logs, Change logs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Web sites / Mobile Apps / Ads</a:t>
            </a:r>
          </a:p>
          <a:p>
            <a:pPr lvl="1"/>
            <a:r>
              <a:rPr lang="en-US" dirty="0">
                <a:latin typeface="+mj-lt"/>
              </a:rPr>
              <a:t>Clickstream, User Engagement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Sensor Data</a:t>
            </a:r>
          </a:p>
          <a:p>
            <a:pPr lvl="1"/>
            <a:r>
              <a:rPr lang="en-US" dirty="0">
                <a:latin typeface="+mj-lt"/>
              </a:rPr>
              <a:t>Weather, Smart Grids, Wearables</a:t>
            </a:r>
          </a:p>
        </p:txBody>
      </p:sp>
    </p:spTree>
    <p:extLst>
      <p:ext uri="{BB962C8B-B14F-4D97-AF65-F5344CB8AC3E}">
        <p14:creationId xmlns:p14="http://schemas.microsoft.com/office/powerpoint/2010/main" val="26181416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5E289-E3E8-AF48-B992-AB3A0ED6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072" y="3132137"/>
            <a:ext cx="2707855" cy="593725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AAD82-9F73-F341-8DEE-F026715B4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113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904917-4EEA-994F-ADCB-E55F802B2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440"/>
            <a:ext cx="12192000" cy="59270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AAD82-9F73-F341-8DEE-F026715B4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61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0854B4-4F5D-DF40-9319-51DFDA160F61}"/>
              </a:ext>
            </a:extLst>
          </p:cNvPr>
          <p:cNvSpPr txBox="1"/>
          <p:nvPr/>
        </p:nvSpPr>
        <p:spPr>
          <a:xfrm>
            <a:off x="506776" y="6599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CE135B-9B59-1F4C-8384-1C01CE5AB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6" y="458955"/>
            <a:ext cx="2453858" cy="8368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2879367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4C58-1D63-CA44-9D51-530E26C9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Obrigado</a:t>
            </a:r>
            <a:r>
              <a:rPr lang="en-US" dirty="0"/>
              <a:t>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AECC3-92CE-EA46-9A3A-5EC5D9710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986FB8-7C82-E748-B0C4-A18E8C9579DD}"/>
              </a:ext>
            </a:extLst>
          </p:cNvPr>
          <p:cNvSpPr/>
          <p:nvPr/>
        </p:nvSpPr>
        <p:spPr>
          <a:xfrm>
            <a:off x="266700" y="4562475"/>
            <a:ext cx="63434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</a:rPr>
              <a:t>gitlab.com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</a:rPr>
              <a:t>denisrfe</a:t>
            </a:r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enlo" panose="020B0609030804020204" pitchFamily="49" charset="0"/>
              </a:rPr>
              <a:t>immersionday.git</a:t>
            </a:r>
            <a:endParaRPr lang="en-US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390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EDDAD-1149-D349-AF48-699EF4FBA2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5CD700-0FC5-164A-B2E8-0D25CEB3F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24" y="971550"/>
            <a:ext cx="5932761" cy="4248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AFA8BD-D633-724E-A306-DB7F4319EB51}"/>
              </a:ext>
            </a:extLst>
          </p:cNvPr>
          <p:cNvSpPr txBox="1"/>
          <p:nvPr/>
        </p:nvSpPr>
        <p:spPr>
          <a:xfrm>
            <a:off x="6515100" y="1130300"/>
            <a:ext cx="4305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IT/Application servers logs</a:t>
            </a:r>
          </a:p>
          <a:p>
            <a:pPr lvl="1"/>
            <a:r>
              <a:rPr lang="en-US" dirty="0">
                <a:latin typeface="+mj-lt"/>
              </a:rPr>
              <a:t>IT Infrastructure logs, Metering,</a:t>
            </a:r>
          </a:p>
          <a:p>
            <a:pPr lvl="1"/>
            <a:r>
              <a:rPr lang="en-US" dirty="0">
                <a:latin typeface="+mj-lt"/>
              </a:rPr>
              <a:t>Audit logs, Change logs,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Web sites / Mobile Apps / Ads</a:t>
            </a:r>
          </a:p>
          <a:p>
            <a:pPr lvl="1"/>
            <a:r>
              <a:rPr lang="en-US" dirty="0">
                <a:latin typeface="+mj-lt"/>
              </a:rPr>
              <a:t>Clickstream, User Engagement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Sensor Data</a:t>
            </a:r>
          </a:p>
          <a:p>
            <a:pPr lvl="1"/>
            <a:r>
              <a:rPr lang="en-US" dirty="0">
                <a:latin typeface="+mj-lt"/>
              </a:rPr>
              <a:t>Weather, Smart Grids, Wearables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Social Media, User Content</a:t>
            </a:r>
          </a:p>
          <a:p>
            <a:pPr lvl="1"/>
            <a:r>
              <a:rPr lang="en-US" dirty="0">
                <a:latin typeface="+mj-lt"/>
              </a:rPr>
              <a:t>450MM+ Tweets/day</a:t>
            </a:r>
          </a:p>
        </p:txBody>
      </p:sp>
    </p:spTree>
    <p:extLst>
      <p:ext uri="{BB962C8B-B14F-4D97-AF65-F5344CB8AC3E}">
        <p14:creationId xmlns:p14="http://schemas.microsoft.com/office/powerpoint/2010/main" val="2038142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29849F-0279-B442-A7F2-1BFD354D44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A33A0-10B5-564B-90BB-8F009B537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28" y="308568"/>
            <a:ext cx="4701444" cy="22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31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29849F-0279-B442-A7F2-1BFD354D44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A33A0-10B5-564B-90BB-8F009B537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28" y="308568"/>
            <a:ext cx="4701444" cy="2238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2B1E2-3BAF-244C-963E-132130E27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745" y="654760"/>
            <a:ext cx="4018034" cy="48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00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WS Colors">
      <a:dk1>
        <a:srgbClr val="232F3D"/>
      </a:dk1>
      <a:lt1>
        <a:srgbClr val="FAFAFA"/>
      </a:lt1>
      <a:dk2>
        <a:srgbClr val="535B63"/>
      </a:dk2>
      <a:lt2>
        <a:srgbClr val="E5ECEF"/>
      </a:lt2>
      <a:accent1>
        <a:srgbClr val="FF9900"/>
      </a:accent1>
      <a:accent2>
        <a:srgbClr val="F0623D"/>
      </a:accent2>
      <a:accent3>
        <a:srgbClr val="007CBC"/>
      </a:accent3>
      <a:accent4>
        <a:srgbClr val="00A0C8"/>
      </a:accent4>
      <a:accent5>
        <a:srgbClr val="1D8900"/>
      </a:accent5>
      <a:accent6>
        <a:srgbClr val="69AE35"/>
      </a:accent6>
      <a:hlink>
        <a:srgbClr val="007CBC"/>
      </a:hlink>
      <a:folHlink>
        <a:srgbClr val="007CB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2"/>
          </a:solidFill>
        </a:ln>
      </a:spPr>
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45B64"/>
          </a:solidFill>
          <a:headEnd type="none" w="med" len="sm"/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AWS Colors">
      <a:dk1>
        <a:srgbClr val="232F3D"/>
      </a:dk1>
      <a:lt1>
        <a:srgbClr val="FAFAFA"/>
      </a:lt1>
      <a:dk2>
        <a:srgbClr val="535B63"/>
      </a:dk2>
      <a:lt2>
        <a:srgbClr val="E5ECEF"/>
      </a:lt2>
      <a:accent1>
        <a:srgbClr val="FF9900"/>
      </a:accent1>
      <a:accent2>
        <a:srgbClr val="F0623D"/>
      </a:accent2>
      <a:accent3>
        <a:srgbClr val="007CBC"/>
      </a:accent3>
      <a:accent4>
        <a:srgbClr val="00A0C8"/>
      </a:accent4>
      <a:accent5>
        <a:srgbClr val="1D8900"/>
      </a:accent5>
      <a:accent6>
        <a:srgbClr val="69AE35"/>
      </a:accent6>
      <a:hlink>
        <a:srgbClr val="007CBC"/>
      </a:hlink>
      <a:folHlink>
        <a:srgbClr val="007CB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2"/>
          </a:solidFill>
        </a:ln>
      </a:spPr>
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45B64"/>
          </a:solidFill>
          <a:headEnd type="none" w="med" len="sm"/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AWS Colors">
      <a:dk1>
        <a:srgbClr val="232F3D"/>
      </a:dk1>
      <a:lt1>
        <a:srgbClr val="FAFAFA"/>
      </a:lt1>
      <a:dk2>
        <a:srgbClr val="535B63"/>
      </a:dk2>
      <a:lt2>
        <a:srgbClr val="E5ECEF"/>
      </a:lt2>
      <a:accent1>
        <a:srgbClr val="FF9900"/>
      </a:accent1>
      <a:accent2>
        <a:srgbClr val="F0623D"/>
      </a:accent2>
      <a:accent3>
        <a:srgbClr val="007CBC"/>
      </a:accent3>
      <a:accent4>
        <a:srgbClr val="00A0C8"/>
      </a:accent4>
      <a:accent5>
        <a:srgbClr val="1D8900"/>
      </a:accent5>
      <a:accent6>
        <a:srgbClr val="69AE35"/>
      </a:accent6>
      <a:hlink>
        <a:srgbClr val="007CBC"/>
      </a:hlink>
      <a:folHlink>
        <a:srgbClr val="007CB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2"/>
          </a:solidFill>
        </a:ln>
      </a:spPr>
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45B64"/>
          </a:solidFill>
          <a:headEnd type="none" w="med" len="sm"/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35243</TotalTime>
  <Words>1795</Words>
  <Application>Microsoft Macintosh PowerPoint</Application>
  <PresentationFormat>Widescreen</PresentationFormat>
  <Paragraphs>399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Menlo</vt:lpstr>
      <vt:lpstr>Office Theme</vt:lpstr>
      <vt:lpstr>1_Office Theme</vt:lpstr>
      <vt:lpstr>2_Office Theme</vt:lpstr>
      <vt:lpstr>Immersion Day – Big Data</vt:lpstr>
      <vt:lpstr>Why Real-Time Processing?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Big Data gives you??</vt:lpstr>
      <vt:lpstr>What Big Data gives you??</vt:lpstr>
      <vt:lpstr>What Big Data gives you??</vt:lpstr>
      <vt:lpstr>What Big Data gives you??</vt:lpstr>
      <vt:lpstr>What Big Data gives you??</vt:lpstr>
      <vt:lpstr>What Big Data gives you??</vt:lpstr>
      <vt:lpstr>PowerPoint Presentation</vt:lpstr>
      <vt:lpstr>PowerPoint Presentation</vt:lpstr>
      <vt:lpstr>Introducing Amazon S3</vt:lpstr>
      <vt:lpstr>What is S3?</vt:lpstr>
      <vt:lpstr>What is S3?</vt:lpstr>
      <vt:lpstr>Moving Objects between storage classes</vt:lpstr>
      <vt:lpstr>Copying files with awscli</vt:lpstr>
      <vt:lpstr>Managing s3 through browser</vt:lpstr>
      <vt:lpstr>Introducing Amazon Kinesis</vt:lpstr>
      <vt:lpstr>Amazon Kinesis</vt:lpstr>
      <vt:lpstr>Putting data into Kinesis</vt:lpstr>
      <vt:lpstr>Getting data out of Kinesis</vt:lpstr>
      <vt:lpstr>Getting data out of Kinesis</vt:lpstr>
      <vt:lpstr>PowerPoint Presentation</vt:lpstr>
      <vt:lpstr>Introducing Amazon Glue</vt:lpstr>
      <vt:lpstr>Simple, flexible, cost-effective ETL</vt:lpstr>
      <vt:lpstr>PowerPoint Presentation</vt:lpstr>
      <vt:lpstr>Crawlers, auto-populate data catalog</vt:lpstr>
      <vt:lpstr>Which Data Stores Can I Crawl?</vt:lpstr>
      <vt:lpstr>Which Data Stores Can I Crawl?</vt:lpstr>
      <vt:lpstr>Which Data Stores Can I Crawl?</vt:lpstr>
      <vt:lpstr>PowerPoint Presentation</vt:lpstr>
      <vt:lpstr>Introducing Amazon Athena</vt:lpstr>
      <vt:lpstr>What is Amazon Athena?</vt:lpstr>
      <vt:lpstr>Benefits</vt:lpstr>
      <vt:lpstr>Benefits</vt:lpstr>
      <vt:lpstr>Benefits</vt:lpstr>
      <vt:lpstr>Amazon Athena</vt:lpstr>
      <vt:lpstr>PowerPoint Presentation</vt:lpstr>
      <vt:lpstr>Introducing Quicksight</vt:lpstr>
      <vt:lpstr>What is Amazon QuickSight?</vt:lpstr>
      <vt:lpstr>Who Is QuickSight For?</vt:lpstr>
      <vt:lpstr>Deep Integration with AWS Data Sources</vt:lpstr>
      <vt:lpstr>Deep Integration with AWS Data Sources</vt:lpstr>
      <vt:lpstr>Deep Integration with AWS Data Sources</vt:lpstr>
      <vt:lpstr>Deep Integration with AWS Data Sources</vt:lpstr>
      <vt:lpstr>Deep Integration with AWS Data Sources</vt:lpstr>
      <vt:lpstr>Deep Integration with AWS Data Sources</vt:lpstr>
      <vt:lpstr>Deep Integration with AWS Data Sources</vt:lpstr>
      <vt:lpstr>Deep Integration with AWS Data Sources</vt:lpstr>
      <vt:lpstr>PowerPoint Presentation</vt:lpstr>
      <vt:lpstr>QUESTIONS?</vt:lpstr>
      <vt:lpstr>HANDS ON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Denis Rodrigues Ferreira</cp:lastModifiedBy>
  <cp:revision>501</cp:revision>
  <cp:lastPrinted>2019-01-03T20:59:05Z</cp:lastPrinted>
  <dcterms:created xsi:type="dcterms:W3CDTF">2018-09-14T20:21:45Z</dcterms:created>
  <dcterms:modified xsi:type="dcterms:W3CDTF">2019-07-25T12:55:51Z</dcterms:modified>
</cp:coreProperties>
</file>